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0" r:id="rId3"/>
    <p:sldMasterId id="2147483652" r:id="rId4"/>
  </p:sldMasterIdLst>
  <p:notesMasterIdLst>
    <p:notesMasterId r:id="rId6"/>
  </p:notesMasterIdLst>
  <p:sldIdLst>
    <p:sldId id="256" r:id="rId5"/>
    <p:sldId id="291" r:id="rId7"/>
    <p:sldId id="292" r:id="rId8"/>
    <p:sldId id="293" r:id="rId9"/>
    <p:sldId id="294" r:id="rId10"/>
    <p:sldId id="296" r:id="rId11"/>
    <p:sldId id="307" r:id="rId12"/>
    <p:sldId id="298" r:id="rId13"/>
    <p:sldId id="299" r:id="rId14"/>
    <p:sldId id="302" r:id="rId15"/>
    <p:sldId id="303" r:id="rId16"/>
    <p:sldId id="300" r:id="rId17"/>
    <p:sldId id="301" r:id="rId18"/>
    <p:sldId id="304" r:id="rId19"/>
    <p:sldId id="305" r:id="rId20"/>
    <p:sldId id="306" r:id="rId21"/>
    <p:sldId id="311" r:id="rId22"/>
    <p:sldId id="319" r:id="rId23"/>
    <p:sldId id="338" r:id="rId24"/>
    <p:sldId id="317" r:id="rId25"/>
    <p:sldId id="313" r:id="rId26"/>
    <p:sldId id="314" r:id="rId27"/>
    <p:sldId id="315" r:id="rId28"/>
    <p:sldId id="339" r:id="rId29"/>
    <p:sldId id="320" r:id="rId30"/>
    <p:sldId id="337" r:id="rId31"/>
    <p:sldId id="342" r:id="rId32"/>
    <p:sldId id="343" r:id="rId33"/>
    <p:sldId id="361" r:id="rId34"/>
    <p:sldId id="362" r:id="rId35"/>
    <p:sldId id="335" r:id="rId36"/>
    <p:sldId id="336" r:id="rId37"/>
    <p:sldId id="355" r:id="rId38"/>
    <p:sldId id="354" r:id="rId39"/>
    <p:sldId id="356" r:id="rId40"/>
    <p:sldId id="308" r:id="rId41"/>
    <p:sldId id="309" r:id="rId42"/>
    <p:sldId id="310" r:id="rId43"/>
    <p:sldId id="269" r:id="rId4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nay Regonda" initials="A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660"/>
  </p:normalViewPr>
  <p:slideViewPr>
    <p:cSldViewPr>
      <p:cViewPr varScale="1">
        <p:scale>
          <a:sx n="91" d="100"/>
          <a:sy n="91" d="100"/>
        </p:scale>
        <p:origin x="1171" y="77"/>
      </p:cViewPr>
      <p:guideLst>
        <p:guide orient="horz" pos="2160"/>
        <p:guide pos="285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 name="Google Shape;4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0"/>
        <p:cNvGrpSpPr/>
        <p:nvPr/>
      </p:nvGrpSpPr>
      <p:grpSpPr>
        <a:xfrm>
          <a:off x="0" y="0"/>
          <a:ext cx="0" cy="0"/>
          <a:chOff x="0" y="0"/>
          <a:chExt cx="0" cy="0"/>
        </a:xfrm>
      </p:grpSpPr>
      <p:sp>
        <p:nvSpPr>
          <p:cNvPr id="161" name="Google Shape;16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2" name="Google Shape;16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sp>
        <p:nvSpPr>
          <p:cNvPr id="19" name="Google Shape;19;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333375" y="152400"/>
            <a:ext cx="8229600" cy="533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600" b="1">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2.jpe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3.jpeg"/><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5" descr="F:\2018\HITAM\001 NAAC Presentation\ARTWORK\03 HITAM Coverpage_v3.jpg"/>
          <p:cNvPicPr preferRelativeResize="0"/>
          <p:nvPr/>
        </p:nvPicPr>
        <p:blipFill rotWithShape="1">
          <a:blip r:embed="rId2"/>
          <a:srcRect/>
          <a:stretch>
            <a:fillRect/>
          </a:stretch>
        </p:blipFill>
        <p:spPr>
          <a:xfrm>
            <a:off x="0" y="0"/>
            <a:ext cx="9144000" cy="6858000"/>
          </a:xfrm>
          <a:prstGeom prst="rect">
            <a:avLst/>
          </a:prstGeom>
          <a:noFill/>
          <a:ln>
            <a:noFill/>
          </a:ln>
        </p:spPr>
      </p:pic>
      <p:sp>
        <p:nvSpPr>
          <p:cNvPr id="11" name="Google Shape;11;p5"/>
          <p:cNvSpPr txBox="1"/>
          <p:nvPr/>
        </p:nvSpPr>
        <p:spPr>
          <a:xfrm>
            <a:off x="381000" y="6521450"/>
            <a:ext cx="4572000" cy="200025"/>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chemeClr val="dk1"/>
              </a:buClr>
              <a:buSzPts val="700"/>
              <a:buFont typeface="Arial" panose="020B0604020202020204"/>
              <a:buNone/>
            </a:pPr>
            <a:r>
              <a:rPr lang="en-US" sz="700" b="0" i="0" u="none" strike="noStrike" cap="none">
                <a:solidFill>
                  <a:schemeClr val="dk1"/>
                </a:solidFill>
                <a:latin typeface="Arial" panose="020B0604020202020204"/>
                <a:ea typeface="Arial" panose="020B0604020202020204"/>
                <a:cs typeface="Arial" panose="020B0604020202020204"/>
                <a:sym typeface="Arial" panose="020B0604020202020204"/>
              </a:rPr>
              <a:t>© Copyrights 2018 HITAM. All rights reserved.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12;p5"/>
          <p:cNvSpPr txBox="1"/>
          <p:nvPr/>
        </p:nvSpPr>
        <p:spPr>
          <a:xfrm>
            <a:off x="8431212" y="6521450"/>
            <a:ext cx="457200" cy="246062"/>
          </a:xfrm>
          <a:prstGeom prst="rect">
            <a:avLst/>
          </a:prstGeom>
          <a:noFill/>
          <a:ln>
            <a:noFill/>
          </a:ln>
        </p:spPr>
        <p:txBody>
          <a:bodyPr spcFirstLastPara="1" wrap="square" lIns="0" tIns="45700" rIns="91425" bIns="45700" anchor="t" anchorCtr="0">
            <a:noAutofit/>
          </a:bodyPr>
          <a:lstStyle/>
          <a:p>
            <a:pPr marL="0" marR="0" lvl="0" indent="0" algn="r" rtl="0">
              <a:lnSpc>
                <a:spcPct val="100000"/>
              </a:lnSpc>
              <a:spcBef>
                <a:spcPts val="0"/>
              </a:spcBef>
              <a:spcAft>
                <a:spcPts val="0"/>
              </a:spcAft>
              <a:buClr>
                <a:srgbClr val="3C3C3C"/>
              </a:buClr>
              <a:buSzPts val="1000"/>
              <a:buFont typeface="Arial" panose="020B0604020202020204"/>
              <a:buNone/>
            </a:pPr>
            <a:fld id="{00000000-1234-1234-1234-123412341234}" type="slidenum">
              <a:rPr lang="en-US" sz="1000" b="0" i="0" u="none" strike="noStrike" cap="none">
                <a:solidFill>
                  <a:srgbClr val="3C3C3C"/>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3;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Google Shape;14;p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5" name="Google Shape;15;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7" name="Google Shape;17;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8D8D8D"/>
              </a:buClr>
              <a:buSzPts val="1200"/>
              <a:buFont typeface="Arial" panose="020B0604020202020204"/>
              <a:buNone/>
              <a:defRPr sz="1200" b="0" i="0" u="none" strike="noStrike" cap="none">
                <a:solidFill>
                  <a:srgbClr val="8D8D8D"/>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pic>
        <p:nvPicPr>
          <p:cNvPr id="30" name="Google Shape;30;p9" descr="F:\2018\HITAM\001 NAAC Presentation\ARTWORK\03 HITAM Inside page_v3.jpg"/>
          <p:cNvPicPr preferRelativeResize="0"/>
          <p:nvPr/>
        </p:nvPicPr>
        <p:blipFill rotWithShape="1">
          <a:blip r:embed="rId2"/>
          <a:srcRect/>
          <a:stretch>
            <a:fillRect/>
          </a:stretch>
        </p:blipFill>
        <p:spPr>
          <a:xfrm>
            <a:off x="0" y="0"/>
            <a:ext cx="9144000" cy="6858000"/>
          </a:xfrm>
          <a:prstGeom prst="rect">
            <a:avLst/>
          </a:prstGeom>
          <a:noFill/>
          <a:ln>
            <a:noFill/>
          </a:ln>
        </p:spPr>
      </p:pic>
      <p:sp>
        <p:nvSpPr>
          <p:cNvPr id="31" name="Google Shape;31;p9"/>
          <p:cNvSpPr txBox="1"/>
          <p:nvPr/>
        </p:nvSpPr>
        <p:spPr>
          <a:xfrm>
            <a:off x="381000" y="6521450"/>
            <a:ext cx="4572000" cy="200025"/>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chemeClr val="dk1"/>
              </a:buClr>
              <a:buSzPts val="700"/>
              <a:buFont typeface="Arial" panose="020B0604020202020204"/>
              <a:buNone/>
            </a:pPr>
            <a:r>
              <a:rPr lang="en-US" sz="700" b="0" i="0" u="none" strike="noStrike" cap="none">
                <a:solidFill>
                  <a:schemeClr val="dk1"/>
                </a:solidFill>
                <a:latin typeface="Arial" panose="020B0604020202020204"/>
                <a:ea typeface="Arial" panose="020B0604020202020204"/>
                <a:cs typeface="Arial" panose="020B0604020202020204"/>
                <a:sym typeface="Arial" panose="020B0604020202020204"/>
              </a:rPr>
              <a:t>© Copyrights 2018 HITAM. All rights reserved.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32;p9"/>
          <p:cNvSpPr txBox="1"/>
          <p:nvPr/>
        </p:nvSpPr>
        <p:spPr>
          <a:xfrm>
            <a:off x="8431212" y="6521450"/>
            <a:ext cx="457200" cy="246062"/>
          </a:xfrm>
          <a:prstGeom prst="rect">
            <a:avLst/>
          </a:prstGeom>
          <a:noFill/>
          <a:ln>
            <a:noFill/>
          </a:ln>
        </p:spPr>
        <p:txBody>
          <a:bodyPr spcFirstLastPara="1" wrap="square" lIns="0" tIns="45700" rIns="91425" bIns="45700" anchor="t" anchorCtr="0">
            <a:noAutofit/>
          </a:bodyPr>
          <a:lstStyle/>
          <a:p>
            <a:pPr marL="0" marR="0" lvl="0" indent="0" algn="r" rtl="0">
              <a:lnSpc>
                <a:spcPct val="100000"/>
              </a:lnSpc>
              <a:spcBef>
                <a:spcPts val="0"/>
              </a:spcBef>
              <a:spcAft>
                <a:spcPts val="0"/>
              </a:spcAft>
              <a:buClr>
                <a:srgbClr val="3C3C3C"/>
              </a:buClr>
              <a:buSzPts val="1000"/>
              <a:buFont typeface="Arial" panose="020B0604020202020204"/>
              <a:buNone/>
            </a:pPr>
            <a:fld id="{00000000-1234-1234-1234-123412341234}" type="slidenum">
              <a:rPr lang="en-US" sz="1000" b="0" i="0" u="none" strike="noStrike" cap="none">
                <a:solidFill>
                  <a:srgbClr val="3C3C3C"/>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34" name="Google Shape;34;p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
        <p:cNvGrpSpPr/>
        <p:nvPr/>
      </p:nvGrpSpPr>
      <p:grpSpPr>
        <a:xfrm>
          <a:off x="0" y="0"/>
          <a:ext cx="0" cy="0"/>
          <a:chOff x="0" y="0"/>
          <a:chExt cx="0" cy="0"/>
        </a:xfrm>
      </p:grpSpPr>
      <p:pic>
        <p:nvPicPr>
          <p:cNvPr id="38" name="Google Shape;38;p11" descr="F:\2018\HITAM\001 NAAC Presentation\ARTWORK\03 HITAM Thank you_03.jpg"/>
          <p:cNvPicPr preferRelativeResize="0"/>
          <p:nvPr/>
        </p:nvPicPr>
        <p:blipFill rotWithShape="1">
          <a:blip r:embed="rId2"/>
          <a:srcRect/>
          <a:stretch>
            <a:fillRect/>
          </a:stretch>
        </p:blipFill>
        <p:spPr>
          <a:xfrm>
            <a:off x="0" y="0"/>
            <a:ext cx="9144000" cy="6858000"/>
          </a:xfrm>
          <a:prstGeom prst="rect">
            <a:avLst/>
          </a:prstGeom>
          <a:noFill/>
          <a:ln>
            <a:noFill/>
          </a:ln>
        </p:spPr>
      </p:pic>
      <p:sp>
        <p:nvSpPr>
          <p:cNvPr id="39" name="Google Shape;39;p11"/>
          <p:cNvSpPr txBox="1"/>
          <p:nvPr/>
        </p:nvSpPr>
        <p:spPr>
          <a:xfrm>
            <a:off x="381000" y="6521450"/>
            <a:ext cx="4572000" cy="200100"/>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chemeClr val="dk1"/>
              </a:buClr>
              <a:buSzPts val="700"/>
              <a:buFont typeface="Arial" panose="020B0604020202020204"/>
              <a:buNone/>
            </a:pPr>
            <a:r>
              <a:rPr lang="en-US" sz="700" b="0" i="0" u="none" strike="noStrike" cap="none">
                <a:solidFill>
                  <a:schemeClr val="dk1"/>
                </a:solidFill>
                <a:latin typeface="Arial" panose="020B0604020202020204"/>
                <a:ea typeface="Arial" panose="020B0604020202020204"/>
                <a:cs typeface="Arial" panose="020B0604020202020204"/>
                <a:sym typeface="Arial" panose="020B0604020202020204"/>
              </a:rPr>
              <a:t>© Copyrights 2018 HITAM. All rights reserved.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40;p11"/>
          <p:cNvSpPr txBox="1"/>
          <p:nvPr/>
        </p:nvSpPr>
        <p:spPr>
          <a:xfrm>
            <a:off x="8431212" y="6521450"/>
            <a:ext cx="457200" cy="246000"/>
          </a:xfrm>
          <a:prstGeom prst="rect">
            <a:avLst/>
          </a:prstGeom>
          <a:noFill/>
          <a:ln>
            <a:noFill/>
          </a:ln>
        </p:spPr>
        <p:txBody>
          <a:bodyPr spcFirstLastPara="1" wrap="square" lIns="0" tIns="45700" rIns="91425" bIns="45700" anchor="t" anchorCtr="0">
            <a:noAutofit/>
          </a:bodyPr>
          <a:lstStyle/>
          <a:p>
            <a:pPr marL="0" marR="0" lvl="0" indent="0" algn="r" rtl="0">
              <a:lnSpc>
                <a:spcPct val="100000"/>
              </a:lnSpc>
              <a:spcBef>
                <a:spcPts val="0"/>
              </a:spcBef>
              <a:spcAft>
                <a:spcPts val="0"/>
              </a:spcAft>
              <a:buClr>
                <a:srgbClr val="3C3C3C"/>
              </a:buClr>
              <a:buSzPts val="1000"/>
              <a:buFont typeface="Arial" panose="020B0604020202020204"/>
              <a:buNone/>
            </a:pPr>
            <a:fld id="{00000000-1234-1234-1234-123412341234}" type="slidenum">
              <a:rPr lang="en-US" sz="1000" b="0" i="0" u="none" strike="noStrike" cap="none">
                <a:solidFill>
                  <a:srgbClr val="3C3C3C"/>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1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GIF"/><Relationship Id="rId2" Type="http://schemas.openxmlformats.org/officeDocument/2006/relationships/image" Target="../media/image4.GIF"/><Relationship Id="rId1" Type="http://schemas.openxmlformats.org/officeDocument/2006/relationships/image" Target="../media/image7.GI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GI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GIF"/><Relationship Id="rId1" Type="http://schemas.openxmlformats.org/officeDocument/2006/relationships/image" Target="../media/image11.GI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GIF"/><Relationship Id="rId1"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19.wdp"/><Relationship Id="rId3" Type="http://schemas.openxmlformats.org/officeDocument/2006/relationships/image" Target="../media/image18.png"/><Relationship Id="rId2" Type="http://schemas.microsoft.com/office/2007/relationships/hdphoto" Target="../media/image17.wdp"/><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21.wdp"/><Relationship Id="rId3" Type="http://schemas.openxmlformats.org/officeDocument/2006/relationships/image" Target="../media/image20.png"/><Relationship Id="rId2" Type="http://schemas.microsoft.com/office/2007/relationships/hdphoto" Target="../media/image19.wdp"/><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6.wdp"/><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9" name="Google Shape;49;p1"/>
          <p:cNvSpPr txBox="1"/>
          <p:nvPr/>
        </p:nvSpPr>
        <p:spPr>
          <a:xfrm>
            <a:off x="152400" y="815802"/>
            <a:ext cx="73401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solidFill>
                  <a:schemeClr val="tx2"/>
                </a:solidFill>
                <a:latin typeface="Times New Roman" panose="02020603050405020304" pitchFamily="18" charset="0"/>
                <a:cs typeface="Times New Roman" panose="02020603050405020304" pitchFamily="18" charset="0"/>
              </a:rPr>
              <a:t>HYDERABAD INSTITUTE OF</a:t>
            </a:r>
            <a:endParaRPr lang="en-US" sz="2400" b="1" dirty="0">
              <a:solidFill>
                <a:schemeClr val="tx2"/>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US" sz="2400" b="1" dirty="0">
                <a:solidFill>
                  <a:schemeClr val="tx2"/>
                </a:solidFill>
                <a:latin typeface="Times New Roman" panose="02020603050405020304" pitchFamily="18" charset="0"/>
                <a:cs typeface="Times New Roman" panose="02020603050405020304" pitchFamily="18" charset="0"/>
              </a:rPr>
              <a:t> TECHNOLOGY AND MANAGEMENT</a:t>
            </a:r>
            <a:endParaRPr sz="2400" b="1" dirty="0">
              <a:solidFill>
                <a:schemeClr val="tx2"/>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905000" y="5178623"/>
            <a:ext cx="5181600" cy="307777"/>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MAJOR PROJECT ACADEMIC YEAR : 2022-2023</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057717" y="3048000"/>
            <a:ext cx="4572000" cy="337185"/>
          </a:xfrm>
          <a:prstGeom prst="rect">
            <a:avLst/>
          </a:prstGeom>
          <a:noFill/>
        </p:spPr>
        <p:txBody>
          <a:bodyPr wrap="square">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rPr>
              <a:t>THE TEAM - (BATCH NO : A1)</a:t>
            </a:r>
            <a:endParaRPr lang="en-US" sz="1600" b="1"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3200535" y="3429119"/>
            <a:ext cx="1270500" cy="1169551"/>
          </a:xfrm>
          <a:prstGeom prst="rect">
            <a:avLst/>
          </a:prstGeom>
          <a:noFill/>
        </p:spPr>
        <p:txBody>
          <a:bodyPr wrap="square">
            <a:spAutoFit/>
          </a:bodyPr>
          <a:lstStyle/>
          <a:p>
            <a:pPr marL="12700">
              <a:lnSpc>
                <a:spcPct val="100000"/>
              </a:lnSpc>
              <a:spcBef>
                <a:spcPts val="100"/>
              </a:spcBef>
            </a:pPr>
            <a:r>
              <a:rPr lang="sv-SE" sz="1400" b="1" spc="-5" dirty="0">
                <a:solidFill>
                  <a:srgbClr val="FFFFFF"/>
                </a:solidFill>
                <a:latin typeface="Times New Roman" panose="02020603050405020304"/>
                <a:cs typeface="Times New Roman" panose="02020603050405020304"/>
              </a:rPr>
              <a:t>G.</a:t>
            </a:r>
            <a:r>
              <a:rPr lang="sv-SE" sz="1400" b="1" spc="-50" dirty="0">
                <a:solidFill>
                  <a:srgbClr val="FFFFFF"/>
                </a:solidFill>
                <a:latin typeface="Times New Roman" panose="02020603050405020304"/>
                <a:cs typeface="Times New Roman" panose="02020603050405020304"/>
              </a:rPr>
              <a:t> </a:t>
            </a:r>
            <a:r>
              <a:rPr lang="sv-SE" sz="1400" b="1" spc="-5" dirty="0">
                <a:solidFill>
                  <a:srgbClr val="FFFFFF"/>
                </a:solidFill>
                <a:latin typeface="Times New Roman" panose="02020603050405020304"/>
                <a:cs typeface="Times New Roman" panose="02020603050405020304"/>
              </a:rPr>
              <a:t>Ramya</a:t>
            </a:r>
            <a:endParaRPr lang="sv-SE" sz="1400" dirty="0">
              <a:latin typeface="Times New Roman" panose="02020603050405020304"/>
              <a:cs typeface="Times New Roman" panose="02020603050405020304"/>
            </a:endParaRPr>
          </a:p>
          <a:p>
            <a:pPr marL="12700">
              <a:lnSpc>
                <a:spcPct val="100000"/>
              </a:lnSpc>
            </a:pPr>
            <a:r>
              <a:rPr lang="sv-SE" sz="1400" b="1" spc="-5" dirty="0">
                <a:solidFill>
                  <a:srgbClr val="FFFFFF"/>
                </a:solidFill>
                <a:latin typeface="Times New Roman" panose="02020603050405020304"/>
                <a:cs typeface="Times New Roman" panose="02020603050405020304"/>
              </a:rPr>
              <a:t>B.</a:t>
            </a:r>
            <a:r>
              <a:rPr lang="sv-SE" sz="1400" b="1" spc="-75" dirty="0">
                <a:solidFill>
                  <a:srgbClr val="FFFFFF"/>
                </a:solidFill>
                <a:latin typeface="Times New Roman" panose="02020603050405020304"/>
                <a:cs typeface="Times New Roman" panose="02020603050405020304"/>
              </a:rPr>
              <a:t> </a:t>
            </a:r>
            <a:r>
              <a:rPr lang="sv-SE" sz="1400" b="1" spc="-5" dirty="0">
                <a:solidFill>
                  <a:srgbClr val="FFFFFF"/>
                </a:solidFill>
                <a:latin typeface="Times New Roman" panose="02020603050405020304"/>
                <a:cs typeface="Times New Roman" panose="02020603050405020304"/>
              </a:rPr>
              <a:t>Prabhakar</a:t>
            </a:r>
            <a:endParaRPr lang="sv-SE" sz="1400" b="1" spc="-5" dirty="0">
              <a:solidFill>
                <a:srgbClr val="FFFFFF"/>
              </a:solidFill>
              <a:latin typeface="Times New Roman" panose="02020603050405020304"/>
              <a:cs typeface="Times New Roman" panose="02020603050405020304"/>
            </a:endParaRPr>
          </a:p>
          <a:p>
            <a:pPr marL="12700"/>
            <a:r>
              <a:rPr lang="sv-SE" sz="1400" b="1" spc="-5" dirty="0">
                <a:solidFill>
                  <a:srgbClr val="FFFFFF"/>
                </a:solidFill>
                <a:latin typeface="Times New Roman" panose="02020603050405020304"/>
                <a:cs typeface="Times New Roman" panose="02020603050405020304"/>
              </a:rPr>
              <a:t>G</a:t>
            </a:r>
            <a:r>
              <a:rPr lang="sv-SE" sz="1400" b="1" dirty="0">
                <a:solidFill>
                  <a:srgbClr val="FFFFFF"/>
                </a:solidFill>
                <a:latin typeface="Times New Roman" panose="02020603050405020304"/>
                <a:cs typeface="Times New Roman" panose="02020603050405020304"/>
              </a:rPr>
              <a:t>.</a:t>
            </a:r>
            <a:r>
              <a:rPr lang="sv-SE" sz="1400" b="1" spc="-5" dirty="0">
                <a:solidFill>
                  <a:srgbClr val="FFFFFF"/>
                </a:solidFill>
                <a:latin typeface="Times New Roman" panose="02020603050405020304"/>
                <a:cs typeface="Times New Roman" panose="02020603050405020304"/>
              </a:rPr>
              <a:t> Sanjana</a:t>
            </a:r>
            <a:endParaRPr lang="sv-SE" sz="1400" dirty="0">
              <a:latin typeface="Times New Roman" panose="02020603050405020304"/>
              <a:cs typeface="Times New Roman" panose="02020603050405020304"/>
            </a:endParaRPr>
          </a:p>
          <a:p>
            <a:pPr marL="12700">
              <a:lnSpc>
                <a:spcPct val="100000"/>
              </a:lnSpc>
            </a:pPr>
            <a:r>
              <a:rPr lang="sv-SE" sz="1400" b="1" spc="-5" dirty="0">
                <a:solidFill>
                  <a:srgbClr val="FFFFFF"/>
                </a:solidFill>
                <a:latin typeface="Times New Roman" panose="02020603050405020304"/>
                <a:cs typeface="Times New Roman" panose="02020603050405020304"/>
              </a:rPr>
              <a:t>K.</a:t>
            </a:r>
            <a:r>
              <a:rPr lang="sv-SE" sz="1400" b="1" spc="-50" dirty="0">
                <a:solidFill>
                  <a:srgbClr val="FFFFFF"/>
                </a:solidFill>
                <a:latin typeface="Times New Roman" panose="02020603050405020304"/>
                <a:cs typeface="Times New Roman" panose="02020603050405020304"/>
              </a:rPr>
              <a:t> </a:t>
            </a:r>
            <a:r>
              <a:rPr lang="sv-SE" sz="1400" b="1" spc="-5" dirty="0">
                <a:solidFill>
                  <a:srgbClr val="FFFFFF"/>
                </a:solidFill>
                <a:latin typeface="Times New Roman" panose="02020603050405020304"/>
                <a:cs typeface="Times New Roman" panose="02020603050405020304"/>
              </a:rPr>
              <a:t>Sai</a:t>
            </a:r>
            <a:r>
              <a:rPr lang="sv-SE" sz="1400" b="1" spc="-50" dirty="0">
                <a:solidFill>
                  <a:srgbClr val="FFFFFF"/>
                </a:solidFill>
                <a:latin typeface="Times New Roman" panose="02020603050405020304"/>
                <a:cs typeface="Times New Roman" panose="02020603050405020304"/>
              </a:rPr>
              <a:t> </a:t>
            </a:r>
            <a:r>
              <a:rPr lang="sv-SE" sz="1400" b="1" spc="-5" dirty="0">
                <a:solidFill>
                  <a:srgbClr val="FFFFFF"/>
                </a:solidFill>
                <a:latin typeface="Times New Roman" panose="02020603050405020304"/>
                <a:cs typeface="Times New Roman" panose="02020603050405020304"/>
              </a:rPr>
              <a:t>Ram</a:t>
            </a:r>
            <a:endParaRPr lang="sv-SE" sz="1400" dirty="0">
              <a:latin typeface="Times New Roman" panose="02020603050405020304"/>
              <a:cs typeface="Times New Roman" panose="02020603050405020304"/>
            </a:endParaRPr>
          </a:p>
          <a:p>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4572261" y="3429298"/>
            <a:ext cx="1331259" cy="954107"/>
          </a:xfrm>
          <a:prstGeom prst="rect">
            <a:avLst/>
          </a:prstGeom>
          <a:noFill/>
        </p:spPr>
        <p:txBody>
          <a:bodyPr wrap="square" rtlCol="0">
            <a:spAutoFit/>
          </a:bodyPr>
          <a:lstStyle/>
          <a:p>
            <a:pPr marL="24765">
              <a:lnSpc>
                <a:spcPct val="100000"/>
              </a:lnSpc>
              <a:spcBef>
                <a:spcPts val="100"/>
              </a:spcBef>
            </a:pPr>
            <a:r>
              <a:rPr lang="en-IN" sz="1400" b="1" dirty="0">
                <a:solidFill>
                  <a:srgbClr val="FFFFFF"/>
                </a:solidFill>
                <a:latin typeface="Times New Roman" panose="02020603050405020304"/>
                <a:cs typeface="Times New Roman" panose="02020603050405020304"/>
              </a:rPr>
              <a:t>19E51A0423</a:t>
            </a:r>
            <a:endParaRPr lang="en-IN" sz="1400" dirty="0">
              <a:latin typeface="Times New Roman" panose="02020603050405020304"/>
              <a:cs typeface="Times New Roman" panose="02020603050405020304"/>
            </a:endParaRPr>
          </a:p>
          <a:p>
            <a:pPr marL="24765">
              <a:lnSpc>
                <a:spcPct val="100000"/>
              </a:lnSpc>
            </a:pPr>
            <a:r>
              <a:rPr lang="en-IN" sz="1400" b="1" dirty="0">
                <a:solidFill>
                  <a:srgbClr val="FFFFFF"/>
                </a:solidFill>
                <a:latin typeface="Times New Roman" panose="02020603050405020304"/>
                <a:cs typeface="Times New Roman" panose="02020603050405020304"/>
              </a:rPr>
              <a:t>19E51A0406</a:t>
            </a:r>
            <a:endParaRPr lang="en-IN" sz="1400" dirty="0">
              <a:latin typeface="Times New Roman" panose="02020603050405020304"/>
              <a:cs typeface="Times New Roman" panose="02020603050405020304"/>
            </a:endParaRPr>
          </a:p>
          <a:p>
            <a:pPr marL="12700">
              <a:lnSpc>
                <a:spcPct val="100000"/>
              </a:lnSpc>
            </a:pPr>
            <a:r>
              <a:rPr lang="en-IN" sz="1400" b="1" dirty="0">
                <a:solidFill>
                  <a:srgbClr val="FFFFFF"/>
                </a:solidFill>
                <a:latin typeface="Times New Roman" panose="02020603050405020304"/>
                <a:cs typeface="Times New Roman" panose="02020603050405020304"/>
              </a:rPr>
              <a:t>20E55A0407</a:t>
            </a:r>
            <a:endParaRPr lang="en-IN" sz="1400" dirty="0">
              <a:latin typeface="Times New Roman" panose="02020603050405020304"/>
              <a:cs typeface="Times New Roman" panose="02020603050405020304"/>
            </a:endParaRPr>
          </a:p>
          <a:p>
            <a:pPr marL="24765">
              <a:lnSpc>
                <a:spcPct val="100000"/>
              </a:lnSpc>
            </a:pPr>
            <a:r>
              <a:rPr lang="en-IN" sz="1400" b="1" dirty="0">
                <a:solidFill>
                  <a:srgbClr val="FFFFFF"/>
                </a:solidFill>
                <a:latin typeface="Times New Roman" panose="02020603050405020304"/>
                <a:cs typeface="Times New Roman" panose="02020603050405020304"/>
              </a:rPr>
              <a:t>20E55A0409</a:t>
            </a:r>
            <a:endParaRPr lang="en-IN" sz="1400" dirty="0">
              <a:latin typeface="Times New Roman" panose="02020603050405020304"/>
              <a:cs typeface="Times New Roman" panose="02020603050405020304"/>
            </a:endParaRPr>
          </a:p>
        </p:txBody>
      </p:sp>
      <p:sp>
        <p:nvSpPr>
          <p:cNvPr id="3" name="TextBox 2"/>
          <p:cNvSpPr txBox="1"/>
          <p:nvPr/>
        </p:nvSpPr>
        <p:spPr>
          <a:xfrm>
            <a:off x="1600200" y="4516120"/>
            <a:ext cx="5868035" cy="1089025"/>
          </a:xfrm>
          <a:prstGeom prst="rect">
            <a:avLst/>
          </a:prstGeom>
          <a:noFill/>
        </p:spPr>
        <p:txBody>
          <a:bodyPr wrap="square" rtlCol="0">
            <a:spAutoFit/>
          </a:bodyPr>
          <a:lstStyle/>
          <a:p>
            <a:pPr marL="1028700" marR="50800" indent="-1016000" algn="ctr">
              <a:lnSpc>
                <a:spcPct val="100000"/>
              </a:lnSpc>
              <a:spcBef>
                <a:spcPts val="100"/>
              </a:spcBef>
            </a:pPr>
            <a:r>
              <a:rPr lang="en-US" sz="1600" b="1" spc="-5" dirty="0">
                <a:solidFill>
                  <a:srgbClr val="FFFF00"/>
                </a:solidFill>
                <a:latin typeface="Times New Roman" panose="02020603050405020304"/>
                <a:cs typeface="Times New Roman" panose="02020603050405020304"/>
              </a:rPr>
              <a:t>INTERNAL</a:t>
            </a:r>
            <a:r>
              <a:rPr lang="en-US" sz="1600" b="1" spc="-75" dirty="0">
                <a:solidFill>
                  <a:srgbClr val="FFFF00"/>
                </a:solidFill>
                <a:latin typeface="Times New Roman" panose="02020603050405020304"/>
                <a:cs typeface="Times New Roman" panose="02020603050405020304"/>
              </a:rPr>
              <a:t> </a:t>
            </a:r>
            <a:r>
              <a:rPr lang="en-US" sz="1600" b="1" spc="-5" dirty="0">
                <a:solidFill>
                  <a:srgbClr val="FFFF00"/>
                </a:solidFill>
                <a:latin typeface="Times New Roman" panose="02020603050405020304"/>
                <a:cs typeface="Times New Roman" panose="02020603050405020304"/>
              </a:rPr>
              <a:t>GUIDE</a:t>
            </a:r>
            <a:r>
              <a:rPr lang="en-US" sz="1600" b="1" spc="15" dirty="0">
                <a:solidFill>
                  <a:srgbClr val="FFFF00"/>
                </a:solidFill>
                <a:latin typeface="Times New Roman" panose="02020603050405020304"/>
                <a:cs typeface="Times New Roman" panose="02020603050405020304"/>
              </a:rPr>
              <a:t> </a:t>
            </a:r>
            <a:r>
              <a:rPr lang="en-US" sz="1600" b="1" dirty="0">
                <a:solidFill>
                  <a:srgbClr val="FFFF00"/>
                </a:solidFill>
                <a:latin typeface="Times New Roman" panose="02020603050405020304"/>
                <a:cs typeface="Times New Roman" panose="02020603050405020304"/>
              </a:rPr>
              <a:t>:</a:t>
            </a:r>
            <a:r>
              <a:rPr lang="en-US" sz="1600" b="1" spc="15" dirty="0">
                <a:solidFill>
                  <a:srgbClr val="FFFF00"/>
                </a:solidFill>
                <a:latin typeface="Times New Roman" panose="02020603050405020304"/>
                <a:cs typeface="Times New Roman" panose="02020603050405020304"/>
              </a:rPr>
              <a:t> </a:t>
            </a:r>
            <a:r>
              <a:rPr lang="en-US" sz="1600" b="1" spc="-55" dirty="0">
                <a:solidFill>
                  <a:srgbClr val="FFFF00"/>
                </a:solidFill>
                <a:latin typeface="Times New Roman" panose="02020603050405020304"/>
                <a:cs typeface="Times New Roman" panose="02020603050405020304"/>
              </a:rPr>
              <a:t>Dr.</a:t>
            </a:r>
            <a:r>
              <a:rPr lang="en-US" sz="1600" b="1" spc="15" dirty="0">
                <a:solidFill>
                  <a:srgbClr val="FFFF00"/>
                </a:solidFill>
                <a:latin typeface="Times New Roman" panose="02020603050405020304"/>
                <a:cs typeface="Times New Roman" panose="02020603050405020304"/>
              </a:rPr>
              <a:t> </a:t>
            </a:r>
            <a:r>
              <a:rPr lang="en-US" sz="1600" b="1" spc="-75" dirty="0">
                <a:solidFill>
                  <a:srgbClr val="FFFF00"/>
                </a:solidFill>
                <a:latin typeface="Times New Roman" panose="02020603050405020304"/>
                <a:cs typeface="Times New Roman" panose="02020603050405020304"/>
              </a:rPr>
              <a:t>P.</a:t>
            </a:r>
            <a:r>
              <a:rPr lang="en-US" sz="1600" b="1" spc="20" dirty="0">
                <a:solidFill>
                  <a:srgbClr val="FFFF00"/>
                </a:solidFill>
                <a:latin typeface="Times New Roman" panose="02020603050405020304"/>
                <a:cs typeface="Times New Roman" panose="02020603050405020304"/>
              </a:rPr>
              <a:t> </a:t>
            </a:r>
            <a:r>
              <a:rPr lang="en-US" sz="1600" b="1" spc="-5" dirty="0">
                <a:solidFill>
                  <a:srgbClr val="FFFF00"/>
                </a:solidFill>
                <a:latin typeface="Times New Roman" panose="02020603050405020304"/>
                <a:cs typeface="Times New Roman" panose="02020603050405020304"/>
              </a:rPr>
              <a:t>Rajesh</a:t>
            </a:r>
            <a:r>
              <a:rPr lang="en-US" sz="1600" b="1" spc="10" dirty="0">
                <a:solidFill>
                  <a:srgbClr val="FFFF00"/>
                </a:solidFill>
                <a:latin typeface="Times New Roman" panose="02020603050405020304"/>
                <a:cs typeface="Times New Roman" panose="02020603050405020304"/>
              </a:rPr>
              <a:t> </a:t>
            </a:r>
            <a:r>
              <a:rPr lang="en-US" sz="1600" b="1" spc="-5" dirty="0">
                <a:solidFill>
                  <a:srgbClr val="FFFF00"/>
                </a:solidFill>
                <a:latin typeface="Times New Roman" panose="02020603050405020304"/>
                <a:cs typeface="Times New Roman" panose="02020603050405020304"/>
              </a:rPr>
              <a:t>Kumar </a:t>
            </a:r>
            <a:r>
              <a:rPr lang="en-US" sz="1600" b="1" dirty="0">
                <a:solidFill>
                  <a:srgbClr val="FFFF00"/>
                </a:solidFill>
                <a:latin typeface="Times New Roman" panose="02020603050405020304"/>
                <a:cs typeface="Times New Roman" panose="02020603050405020304"/>
              </a:rPr>
              <a:t> </a:t>
            </a:r>
            <a:endParaRPr lang="en-US" sz="1600" b="1" dirty="0">
              <a:solidFill>
                <a:srgbClr val="FFFF00"/>
              </a:solidFill>
              <a:latin typeface="Times New Roman" panose="02020603050405020304"/>
              <a:cs typeface="Times New Roman" panose="02020603050405020304"/>
            </a:endParaRPr>
          </a:p>
          <a:p>
            <a:pPr marL="1028700" marR="50800" indent="-1016000" algn="ctr">
              <a:lnSpc>
                <a:spcPct val="100000"/>
              </a:lnSpc>
              <a:spcBef>
                <a:spcPts val="100"/>
              </a:spcBef>
            </a:pPr>
            <a:r>
              <a:rPr lang="en-US" sz="1600" b="1" spc="-5" dirty="0">
                <a:solidFill>
                  <a:srgbClr val="FFFF00"/>
                </a:solidFill>
                <a:latin typeface="Times New Roman" panose="02020603050405020304"/>
                <a:cs typeface="Times New Roman" panose="02020603050405020304"/>
              </a:rPr>
              <a:t>Principal</a:t>
            </a:r>
            <a:r>
              <a:rPr lang="en-US" sz="1600" b="1" spc="-20" dirty="0">
                <a:solidFill>
                  <a:srgbClr val="FFFF00"/>
                </a:solidFill>
                <a:latin typeface="Times New Roman" panose="02020603050405020304"/>
                <a:cs typeface="Times New Roman" panose="02020603050405020304"/>
              </a:rPr>
              <a:t> </a:t>
            </a:r>
            <a:r>
              <a:rPr lang="en-US" sz="1600" b="1" dirty="0">
                <a:solidFill>
                  <a:srgbClr val="FFFF00"/>
                </a:solidFill>
                <a:latin typeface="Times New Roman" panose="02020603050405020304"/>
                <a:cs typeface="Times New Roman" panose="02020603050405020304"/>
              </a:rPr>
              <a:t>and</a:t>
            </a:r>
            <a:r>
              <a:rPr lang="en-US" sz="1600" b="1" spc="-15" dirty="0">
                <a:solidFill>
                  <a:srgbClr val="FFFF00"/>
                </a:solidFill>
                <a:latin typeface="Times New Roman" panose="02020603050405020304"/>
                <a:cs typeface="Times New Roman" panose="02020603050405020304"/>
              </a:rPr>
              <a:t> </a:t>
            </a:r>
            <a:r>
              <a:rPr lang="en-US" sz="1600" b="1" spc="-5" dirty="0">
                <a:solidFill>
                  <a:srgbClr val="FFFF00"/>
                </a:solidFill>
                <a:latin typeface="Times New Roman" panose="02020603050405020304"/>
                <a:cs typeface="Times New Roman" panose="02020603050405020304"/>
              </a:rPr>
              <a:t>Professor</a:t>
            </a:r>
            <a:r>
              <a:rPr lang="en-US" sz="1600" b="1" spc="-45" dirty="0">
                <a:solidFill>
                  <a:srgbClr val="FFFF00"/>
                </a:solidFill>
                <a:latin typeface="Times New Roman" panose="02020603050405020304"/>
                <a:cs typeface="Times New Roman" panose="02020603050405020304"/>
              </a:rPr>
              <a:t> </a:t>
            </a:r>
            <a:endParaRPr lang="en-US" sz="1600" dirty="0">
              <a:latin typeface="Times New Roman" panose="02020603050405020304"/>
              <a:cs typeface="Times New Roman" panose="02020603050405020304"/>
            </a:endParaRPr>
          </a:p>
          <a:p>
            <a:pPr>
              <a:lnSpc>
                <a:spcPct val="100000"/>
              </a:lnSpc>
            </a:pPr>
            <a:endParaRPr lang="en-US" sz="1600" dirty="0">
              <a:latin typeface="Times New Roman" panose="02020603050405020304"/>
              <a:cs typeface="Times New Roman" panose="02020603050405020304"/>
            </a:endParaRPr>
          </a:p>
          <a:p>
            <a:endParaRPr lang="en-IN" sz="1600" dirty="0"/>
          </a:p>
        </p:txBody>
      </p:sp>
      <p:sp>
        <p:nvSpPr>
          <p:cNvPr id="4" name="TextBox 3"/>
          <p:cNvSpPr txBox="1"/>
          <p:nvPr/>
        </p:nvSpPr>
        <p:spPr>
          <a:xfrm>
            <a:off x="1676400" y="2051067"/>
            <a:ext cx="5562600" cy="953135"/>
          </a:xfrm>
          <a:prstGeom prst="rect">
            <a:avLst/>
          </a:prstGeom>
          <a:noFill/>
        </p:spPr>
        <p:txBody>
          <a:bodyPr wrap="square" rtlCol="0">
            <a:spAutoFit/>
          </a:bodyPr>
          <a:lstStyle/>
          <a:p>
            <a:pPr algn="ctr"/>
            <a:r>
              <a:rPr lang="en-IN" b="1" spc="-5" dirty="0">
                <a:solidFill>
                  <a:srgbClr val="FFFF00"/>
                </a:solidFill>
                <a:latin typeface="Times New Roman" panose="02020603050405020304"/>
                <a:cs typeface="Times New Roman" panose="02020603050405020304"/>
              </a:rPr>
              <a:t>IMPLEMENTATION OF CONVOLUTION NEURAL NETWORK</a:t>
            </a:r>
            <a:r>
              <a:rPr lang="en-US" altLang="en-IN" b="1" spc="-5" dirty="0">
                <a:solidFill>
                  <a:srgbClr val="FFFF00"/>
                </a:solidFill>
                <a:latin typeface="Times New Roman" panose="02020603050405020304"/>
                <a:cs typeface="Times New Roman" panose="02020603050405020304"/>
              </a:rPr>
              <a:t>S &amp; FEED FORWARD NEURAL NETWORKS </a:t>
            </a:r>
            <a:r>
              <a:rPr lang="en-IN" b="1" spc="-5" dirty="0">
                <a:solidFill>
                  <a:srgbClr val="FFFF00"/>
                </a:solidFill>
                <a:latin typeface="Times New Roman" panose="02020603050405020304"/>
                <a:cs typeface="Times New Roman" panose="02020603050405020304"/>
              </a:rPr>
              <a:t> FOR COLOUR CLASSIFICATION AND REAL</a:t>
            </a:r>
            <a:r>
              <a:rPr lang="en-US" altLang="en-IN" b="1" spc="-5" dirty="0">
                <a:solidFill>
                  <a:srgbClr val="FFFF00"/>
                </a:solidFill>
                <a:latin typeface="Times New Roman" panose="02020603050405020304"/>
                <a:cs typeface="Times New Roman" panose="02020603050405020304"/>
              </a:rPr>
              <a:t> </a:t>
            </a:r>
            <a:r>
              <a:rPr lang="en-IN" b="1" spc="-5" dirty="0">
                <a:solidFill>
                  <a:srgbClr val="FFFF00"/>
                </a:solidFill>
                <a:latin typeface="Times New Roman" panose="02020603050405020304"/>
                <a:cs typeface="Times New Roman" panose="02020603050405020304"/>
              </a:rPr>
              <a:t>-</a:t>
            </a:r>
            <a:r>
              <a:rPr lang="en-US" altLang="en-IN" b="1" spc="-5" dirty="0">
                <a:solidFill>
                  <a:srgbClr val="FFFF00"/>
                </a:solidFill>
                <a:latin typeface="Times New Roman" panose="02020603050405020304"/>
                <a:cs typeface="Times New Roman" panose="02020603050405020304"/>
              </a:rPr>
              <a:t> </a:t>
            </a:r>
            <a:r>
              <a:rPr lang="en-IN" b="1" spc="-5" dirty="0">
                <a:solidFill>
                  <a:srgbClr val="FFFF00"/>
                </a:solidFill>
                <a:latin typeface="Times New Roman" panose="02020603050405020304"/>
                <a:cs typeface="Times New Roman" panose="02020603050405020304"/>
              </a:rPr>
              <a:t>TIME COLOUR PREDICTION FOR IMAGE PROCESSING </a:t>
            </a:r>
            <a:endParaRPr lang="en-IN" b="1" spc="-5" dirty="0">
              <a:solidFill>
                <a:srgbClr val="FFFF00"/>
              </a:solidFill>
              <a:latin typeface="Times New Roman" panose="02020603050405020304"/>
              <a:cs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chemeClr val="bg1"/>
                </a:solidFill>
                <a:latin typeface="Georgia" panose="02040502050405020303" pitchFamily="18" charset="0"/>
              </a:rPr>
              <a:t>ACTIVATION</a:t>
            </a:r>
            <a:r>
              <a:rPr lang="en-IN" dirty="0">
                <a:solidFill>
                  <a:schemeClr val="bg1"/>
                </a:solidFill>
                <a:latin typeface="Times New Roman" panose="02020603050405020304" pitchFamily="18" charset="0"/>
                <a:cs typeface="Times New Roman" panose="02020603050405020304" pitchFamily="18" charset="0"/>
              </a:rPr>
              <a:t> LAYER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rot="10800000" flipH="1" flipV="1">
            <a:off x="1181100" y="1143000"/>
            <a:ext cx="6781800" cy="526224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a:t>
            </a:r>
            <a:r>
              <a:rPr lang="en-US" altLang="en-US" sz="1600" b="1" dirty="0">
                <a:solidFill>
                  <a:schemeClr val="tx1"/>
                </a:solidFill>
                <a:latin typeface="Cambria" panose="02040503050406030204" pitchFamily="18" charset="0"/>
                <a:ea typeface="Cambria" panose="02040503050406030204" pitchFamily="18" charset="0"/>
              </a:rPr>
              <a:t>A</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ctivation function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is applied element-wise to the output of a convolutional or pooling layer to introduce non-linearity into the model. The most commonly used activation functions are </a:t>
            </a:r>
            <a:r>
              <a:rPr kumimoji="0" lang="en-US" altLang="en-US" sz="16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ReLU</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(Rectified Linear Unit) and its variants.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a:t>
            </a:r>
            <a:r>
              <a:rPr kumimoji="0" lang="en-US" altLang="en-US" sz="16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ReLU</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function can be expressed mathematically as follows: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where,</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x is the input to the activation function, and the max operation sets all negative values to zero.</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In summary, the formulas used in CNN layers are:</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Convolution layer:    </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endParaRPr lang="en-US" altLang="en-US" sz="1600" dirty="0">
              <a:solidFill>
                <a:schemeClr val="tx1"/>
              </a:solidFill>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Pooling layer:     </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algn="just" eaLnBrk="0" fontAlgn="base" hangingPunct="0">
              <a:spcBef>
                <a:spcPct val="0"/>
              </a:spcBef>
              <a:spcAft>
                <a:spcPct val="0"/>
              </a:spcAft>
              <a:buClrTx/>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Activation function (</a:t>
            </a:r>
            <a:r>
              <a:rPr kumimoji="0" lang="en-US" altLang="en-US" sz="16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ReLU</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pic>
        <p:nvPicPr>
          <p:cNvPr id="4" name="Picture 10" descr="ReLU formula"/>
          <p:cNvPicPr>
            <a:picLocks noChangeAspect="1" noChangeArrowheads="1"/>
          </p:cNvPicPr>
          <p:nvPr/>
        </p:nvPicPr>
        <p:blipFill>
          <a:blip r:embed="rId1">
            <a:lum bright="-36000"/>
            <a:extLst>
              <a:ext uri="{28A0092B-C50C-407E-A947-70E740481C1C}">
                <a14:useLocalDpi xmlns:a14="http://schemas.microsoft.com/office/drawing/2010/main" val="0"/>
              </a:ext>
            </a:extLst>
          </a:blip>
          <a:srcRect/>
          <a:stretch>
            <a:fillRect/>
          </a:stretch>
        </p:blipFill>
        <p:spPr bwMode="auto">
          <a:xfrm>
            <a:off x="3429000" y="2879090"/>
            <a:ext cx="1482725" cy="2609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onvolution formula"/>
          <p:cNvPicPr>
            <a:picLocks noChangeAspect="1" noChangeArrowheads="1"/>
          </p:cNvPicPr>
          <p:nvPr/>
        </p:nvPicPr>
        <p:blipFill>
          <a:blip r:embed="rId2">
            <a:lum bright="-48000"/>
            <a:extLst>
              <a:ext uri="{28A0092B-C50C-407E-A947-70E740481C1C}">
                <a14:useLocalDpi xmlns:a14="http://schemas.microsoft.com/office/drawing/2010/main" val="0"/>
              </a:ext>
            </a:extLst>
          </a:blip>
          <a:srcRect/>
          <a:stretch>
            <a:fillRect/>
          </a:stretch>
        </p:blipFill>
        <p:spPr bwMode="auto">
          <a:xfrm>
            <a:off x="3200400" y="4234815"/>
            <a:ext cx="3269615" cy="5473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max pooling formula"/>
          <p:cNvPicPr>
            <a:picLocks noChangeAspect="1" noChangeArrowheads="1"/>
          </p:cNvPicPr>
          <p:nvPr/>
        </p:nvPicPr>
        <p:blipFill>
          <a:blip r:embed="rId3">
            <a:lum bright="-48000"/>
            <a:extLst>
              <a:ext uri="{28A0092B-C50C-407E-A947-70E740481C1C}">
                <a14:useLocalDpi xmlns:a14="http://schemas.microsoft.com/office/drawing/2010/main" val="0"/>
              </a:ext>
            </a:extLst>
          </a:blip>
          <a:srcRect/>
          <a:stretch>
            <a:fillRect/>
          </a:stretch>
        </p:blipFill>
        <p:spPr bwMode="auto">
          <a:xfrm>
            <a:off x="3200400" y="5056505"/>
            <a:ext cx="3594735" cy="3536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ReLU formula"/>
          <p:cNvPicPr>
            <a:picLocks noChangeAspect="1" noChangeArrowheads="1"/>
          </p:cNvPicPr>
          <p:nvPr/>
        </p:nvPicPr>
        <p:blipFill>
          <a:blip r:embed="rId1">
            <a:lum bright="-42000"/>
            <a:extLst>
              <a:ext uri="{28A0092B-C50C-407E-A947-70E740481C1C}">
                <a14:useLocalDpi xmlns:a14="http://schemas.microsoft.com/office/drawing/2010/main" val="0"/>
              </a:ext>
            </a:extLst>
          </a:blip>
          <a:srcRect/>
          <a:stretch>
            <a:fillRect/>
          </a:stretch>
        </p:blipFill>
        <p:spPr bwMode="auto">
          <a:xfrm>
            <a:off x="4038600" y="5847715"/>
            <a:ext cx="1404620" cy="247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chemeClr val="bg1"/>
                </a:solidFill>
                <a:latin typeface="Georgia" panose="02040502050405020303" pitchFamily="18" charset="0"/>
              </a:rPr>
              <a:t>BATCH</a:t>
            </a:r>
            <a:r>
              <a:rPr lang="en-IN" dirty="0">
                <a:solidFill>
                  <a:schemeClr val="bg1"/>
                </a:solidFill>
                <a:latin typeface="Georgia" panose="02040502050405020303" pitchFamily="18" charset="0"/>
              </a:rPr>
              <a:t> </a:t>
            </a:r>
            <a:r>
              <a:rPr lang="en-IN" b="1" dirty="0">
                <a:solidFill>
                  <a:schemeClr val="bg1"/>
                </a:solidFill>
                <a:latin typeface="Georgia" panose="02040502050405020303" pitchFamily="18" charset="0"/>
              </a:rPr>
              <a:t>NORMALIZATION</a:t>
            </a:r>
            <a:r>
              <a:rPr lang="en-US" altLang="en-IN" b="1" dirty="0">
                <a:solidFill>
                  <a:schemeClr val="bg1"/>
                </a:solidFill>
                <a:latin typeface="Georgia" panose="02040502050405020303" pitchFamily="18" charset="0"/>
              </a:rPr>
              <a:t> LAYER</a:t>
            </a:r>
            <a:endParaRPr lang="en-US" altLang="en-IN" b="1" dirty="0">
              <a:solidFill>
                <a:schemeClr val="bg1"/>
              </a:solidFill>
              <a:latin typeface="Georgia" panose="02040502050405020303" pitchFamily="18" charset="0"/>
            </a:endParaRPr>
          </a:p>
        </p:txBody>
      </p:sp>
      <p:sp>
        <p:nvSpPr>
          <p:cNvPr id="3" name="TextBox 2"/>
          <p:cNvSpPr txBox="1"/>
          <p:nvPr/>
        </p:nvSpPr>
        <p:spPr>
          <a:xfrm>
            <a:off x="904875" y="1160144"/>
            <a:ext cx="7086600" cy="5262245"/>
          </a:xfrm>
          <a:prstGeom prst="rect">
            <a:avLst/>
          </a:prstGeom>
          <a:noFill/>
        </p:spPr>
        <p:txBody>
          <a:bodyPr wrap="square" rtlCol="0">
            <a:spAutoFit/>
          </a:bodyPr>
          <a:lstStyle/>
          <a:p>
            <a:pPr algn="just"/>
            <a:endParaRPr lang="en-IN" sz="1800" dirty="0">
              <a:solidFill>
                <a:schemeClr val="tx1"/>
              </a:solidFill>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Batch Normalization (BN)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is a technique used to normalize the inputs of a layer by subtracting the mean and dividing by the standard deviation. This helps to reduce the internal covariate shift, which is the phenomenon of the distribution of layer inputs changing during training.</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formula for Batch Normalization is as follows: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US" altLang="en-US" sz="1800" dirty="0">
              <a:solidFill>
                <a:schemeClr val="tx1"/>
              </a:solidFill>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US" altLang="en-US" sz="1800" dirty="0">
              <a:solidFill>
                <a:schemeClr val="tx1"/>
              </a:solidFill>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US" altLang="en-US" sz="1800" dirty="0">
              <a:solidFill>
                <a:schemeClr val="tx1"/>
              </a:solidFill>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where,</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x^(k)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is the input to the k-</a:t>
            </a:r>
            <a:r>
              <a:rPr kumimoji="0" lang="en-US" altLang="en-US" sz="16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th</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layer, </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mu^(k)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and </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sigma^2^(k)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are the mean and variance of the k-</a:t>
            </a:r>
            <a:r>
              <a:rPr kumimoji="0" lang="en-US" altLang="en-US" sz="16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th</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layer, </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epsilon</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is a small constant to avoid division by zero, </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gamma^(k)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and </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beta^(k)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are the scale and shift parameters of the k-</a:t>
            </a:r>
            <a:r>
              <a:rPr kumimoji="0" lang="en-US" altLang="en-US" sz="16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th</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layer that are learned during training, and </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y^(k)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is the output of the k-</a:t>
            </a:r>
            <a:r>
              <a:rPr kumimoji="0" lang="en-US" altLang="en-US" sz="16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th</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layer.</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algn="just"/>
            <a:endParaRPr lang="en-IN" sz="1800" dirty="0">
              <a:solidFill>
                <a:schemeClr val="tx1"/>
              </a:solidFill>
              <a:latin typeface="Cambria" panose="02040503050406030204" pitchFamily="18" charset="0"/>
              <a:ea typeface="Cambria" panose="02040503050406030204" pitchFamily="18" charset="0"/>
            </a:endParaRPr>
          </a:p>
        </p:txBody>
      </p:sp>
      <p:pic>
        <p:nvPicPr>
          <p:cNvPr id="5" name="Picture 2" descr="BN formula"/>
          <p:cNvPicPr>
            <a:picLocks noChangeAspect="1" noChangeArrowheads="1"/>
          </p:cNvPicPr>
          <p:nvPr/>
        </p:nvPicPr>
        <p:blipFill>
          <a:blip r:embed="rId1">
            <a:lum bright="-42000"/>
            <a:extLst>
              <a:ext uri="{28A0092B-C50C-407E-A947-70E740481C1C}">
                <a14:useLocalDpi xmlns:a14="http://schemas.microsoft.com/office/drawing/2010/main" val="0"/>
              </a:ext>
            </a:extLst>
          </a:blip>
          <a:srcRect/>
          <a:stretch>
            <a:fillRect/>
          </a:stretch>
        </p:blipFill>
        <p:spPr bwMode="auto">
          <a:xfrm>
            <a:off x="3124200" y="2971800"/>
            <a:ext cx="2464435" cy="106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chemeClr val="bg1"/>
                </a:solidFill>
                <a:latin typeface="Georgia" panose="02040502050405020303" pitchFamily="18" charset="0"/>
              </a:rPr>
              <a:t>DROPOUT</a:t>
            </a:r>
            <a:r>
              <a:rPr lang="en-US" altLang="en-IN" b="1" dirty="0">
                <a:solidFill>
                  <a:schemeClr val="bg1"/>
                </a:solidFill>
                <a:latin typeface="Georgia" panose="02040502050405020303" pitchFamily="18" charset="0"/>
              </a:rPr>
              <a:t> LAYER</a:t>
            </a:r>
            <a:endParaRPr lang="en-US" altLang="en-IN" b="1" dirty="0">
              <a:solidFill>
                <a:schemeClr val="bg1"/>
              </a:solidFill>
              <a:latin typeface="Georgia" panose="02040502050405020303" pitchFamily="18" charset="0"/>
            </a:endParaRPr>
          </a:p>
        </p:txBody>
      </p:sp>
      <p:sp>
        <p:nvSpPr>
          <p:cNvPr id="3" name="TextBox 2"/>
          <p:cNvSpPr txBox="1"/>
          <p:nvPr/>
        </p:nvSpPr>
        <p:spPr>
          <a:xfrm>
            <a:off x="1104900" y="1219200"/>
            <a:ext cx="6934200" cy="47694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Dropout</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is a regularization technique used to prevent overfitting by randomly setting some of the activations in a layer to zero during training. This forces the network to learn more robust features and reduces the reliance on any one feature.</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formula for Dropout is as follows: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US" altLang="en-US" sz="1600" dirty="0">
              <a:solidFill>
                <a:schemeClr val="tx1"/>
              </a:solidFill>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US" altLang="en-US" sz="1600" dirty="0">
              <a:solidFill>
                <a:schemeClr val="tx1"/>
              </a:solidFill>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where,</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p</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is the probability of setting a neuron to zero, </a:t>
            </a:r>
            <a:r>
              <a:rPr kumimoji="0" lang="en-US" altLang="en-US" sz="16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r_i</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is a random variable drawn from a Bernoulli distribution with probability p, </a:t>
            </a:r>
            <a:r>
              <a:rPr kumimoji="0" lang="en-US" altLang="en-US" sz="16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x_i</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is the input to the neuron, and </a:t>
            </a:r>
            <a:r>
              <a:rPr kumimoji="0" lang="en-US" altLang="en-US" sz="16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y_i</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is the output of the neuron after applying the Dropout operation.</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algn="just"/>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pic>
        <p:nvPicPr>
          <p:cNvPr id="4" name="Picture 4" descr="Dropout formula"/>
          <p:cNvPicPr>
            <a:picLocks noChangeAspect="1" noChangeArrowheads="1"/>
          </p:cNvPicPr>
          <p:nvPr/>
        </p:nvPicPr>
        <p:blipFill>
          <a:blip r:embed="rId1">
            <a:lum bright="-36000"/>
            <a:extLst>
              <a:ext uri="{28A0092B-C50C-407E-A947-70E740481C1C}">
                <a14:useLocalDpi xmlns:a14="http://schemas.microsoft.com/office/drawing/2010/main" val="0"/>
              </a:ext>
            </a:extLst>
          </a:blip>
          <a:srcRect/>
          <a:stretch>
            <a:fillRect/>
          </a:stretch>
        </p:blipFill>
        <p:spPr bwMode="auto">
          <a:xfrm>
            <a:off x="3665579" y="3048000"/>
            <a:ext cx="1565191" cy="977057"/>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92"/>
            <a:ext cx="8229600" cy="533400"/>
          </a:xfrm>
        </p:spPr>
        <p:txBody>
          <a:bodyPr/>
          <a:lstStyle/>
          <a:p>
            <a:pPr algn="ctr"/>
            <a:r>
              <a:rPr lang="en-US" sz="1600" b="1" dirty="0">
                <a:solidFill>
                  <a:schemeClr val="bg1"/>
                </a:solidFill>
                <a:latin typeface="Georgia" panose="02040502050405020303" pitchFamily="18" charset="0"/>
              </a:rPr>
              <a:t>Example Of A CNN Architecture For Facial Expression Recognition</a:t>
            </a:r>
            <a:endParaRPr lang="en-IN" sz="1600" dirty="0">
              <a:solidFill>
                <a:schemeClr val="bg1"/>
              </a:solidFill>
              <a:latin typeface="Georgia" panose="02040502050405020303" pitchFamily="18" charset="0"/>
            </a:endParaRPr>
          </a:p>
        </p:txBody>
      </p:sp>
      <p:sp>
        <p:nvSpPr>
          <p:cNvPr id="3" name="TextBox 2"/>
          <p:cNvSpPr txBox="1"/>
          <p:nvPr/>
        </p:nvSpPr>
        <p:spPr>
          <a:xfrm>
            <a:off x="829310" y="1143000"/>
            <a:ext cx="7595870" cy="5507990"/>
          </a:xfrm>
          <a:prstGeom prst="rect">
            <a:avLst/>
          </a:prstGeom>
          <a:noFill/>
        </p:spPr>
        <p:txBody>
          <a:bodyPr wrap="square" rtlCol="0">
            <a:spAutoFit/>
          </a:bodyPr>
          <a:lstStyle/>
          <a:p>
            <a:pPr marL="228600" marR="0" lvl="0" indent="-228600" algn="just" defTabSz="914400" rtl="0" eaLnBrk="0" fontAlgn="base" latinLnBrk="0" hangingPunct="0">
              <a:lnSpc>
                <a:spcPct val="100000"/>
              </a:lnSpc>
              <a:spcBef>
                <a:spcPct val="0"/>
              </a:spcBef>
              <a:spcAft>
                <a:spcPct val="0"/>
              </a:spcAft>
              <a:buClrTx/>
              <a:buSzTx/>
              <a:buAutoNum type="arabicPeriod"/>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Input:</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The input is a grayscale image of size 48x48 pixels.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28600" marR="0" lvl="0" indent="-228600" algn="just" defTabSz="914400" rtl="0" eaLnBrk="0" fontAlgn="base" latinLnBrk="0" hangingPunct="0">
              <a:lnSpc>
                <a:spcPct val="100000"/>
              </a:lnSpc>
              <a:spcBef>
                <a:spcPct val="0"/>
              </a:spcBef>
              <a:spcAft>
                <a:spcPct val="0"/>
              </a:spcAft>
              <a:buClrTx/>
              <a:buSzTx/>
              <a:buAutoNum type="arabicPeriod"/>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Convolution Layer 1: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first convolution layer applies 16 filters of size 3x3 to the input image. The output of this layer is calculated as follows: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endParaRPr lang="en-US" altLang="en-US" sz="1600" dirty="0">
              <a:solidFill>
                <a:schemeClr val="tx1"/>
              </a:solidFill>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where O is the output feature map, W is the filter weights, I is the input image, and B is the bias term. The </a:t>
            </a:r>
            <a:r>
              <a:rPr kumimoji="0" lang="en-US" altLang="en-US" sz="16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ReLU</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activation function is then applied to the output.</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Batch Normalization: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activations in the convolution layer are normalized using batch normalization. The normalized activations are calculated as follows: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where μ and σ are the mean and standard deviation of the activations across the mini-batch, γ and β are learnable scaling and shifting parameters, and ϵ is a small constant to prevent division by zero.</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algn="just"/>
            <a:endParaRPr lang="en-IN" sz="1600" dirty="0">
              <a:solidFill>
                <a:schemeClr val="tx1"/>
              </a:solidFill>
              <a:latin typeface="Cambria" panose="02040503050406030204" pitchFamily="18" charset="0"/>
              <a:ea typeface="Cambria" panose="02040503050406030204" pitchFamily="18" charset="0"/>
            </a:endParaRPr>
          </a:p>
        </p:txBody>
      </p:sp>
      <p:pic>
        <p:nvPicPr>
          <p:cNvPr id="4" name="Picture 5" descr="Convolution Layer 1 formula"/>
          <p:cNvPicPr>
            <a:picLocks noChangeAspect="1" noChangeArrowheads="1"/>
          </p:cNvPicPr>
          <p:nvPr/>
        </p:nvPicPr>
        <p:blipFill>
          <a:blip r:embed="rId1">
            <a:lum bright="-48000"/>
            <a:extLst>
              <a:ext uri="{28A0092B-C50C-407E-A947-70E740481C1C}">
                <a14:useLocalDpi xmlns:a14="http://schemas.microsoft.com/office/drawing/2010/main" val="0"/>
              </a:ext>
            </a:extLst>
          </a:blip>
          <a:srcRect/>
          <a:stretch>
            <a:fillRect/>
          </a:stretch>
        </p:blipFill>
        <p:spPr bwMode="auto">
          <a:xfrm>
            <a:off x="3048000" y="2244417"/>
            <a:ext cx="2619375" cy="542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Batch normalization formula"/>
          <p:cNvPicPr>
            <a:picLocks noChangeAspect="1" noChangeArrowheads="1"/>
          </p:cNvPicPr>
          <p:nvPr/>
        </p:nvPicPr>
        <p:blipFill>
          <a:blip r:embed="rId2">
            <a:lum bright="-48000"/>
            <a:extLst>
              <a:ext uri="{28A0092B-C50C-407E-A947-70E740481C1C}">
                <a14:useLocalDpi xmlns:a14="http://schemas.microsoft.com/office/drawing/2010/main" val="0"/>
              </a:ext>
            </a:extLst>
          </a:blip>
          <a:srcRect/>
          <a:stretch>
            <a:fillRect/>
          </a:stretch>
        </p:blipFill>
        <p:spPr bwMode="auto">
          <a:xfrm>
            <a:off x="3657600" y="4267506"/>
            <a:ext cx="1457325" cy="695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3920" y="1143000"/>
            <a:ext cx="7537450" cy="5754370"/>
          </a:xfrm>
          <a:prstGeom prst="rect">
            <a:avLst/>
          </a:prstGeom>
          <a:noFill/>
        </p:spPr>
        <p:txBody>
          <a:bodyPr wrap="square" rtlCol="0">
            <a:spAutoFit/>
          </a:bodyPr>
          <a:lstStyle/>
          <a:p>
            <a:pPr algn="just"/>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4. Max Pooling: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output of the first convolution layer is passed through a max pooling layer with a pooling size of 2x2, which down samples the feature maps by selecting the maximum activation within each pooling window.</a:t>
            </a:r>
            <a:endParaRPr lang="en-US" altLang="en-US" sz="1600" dirty="0">
              <a:solidFill>
                <a:schemeClr val="tx1"/>
              </a:solidFill>
              <a:latin typeface="Cambria" panose="02040503050406030204" pitchFamily="18" charset="0"/>
              <a:ea typeface="Cambria" panose="02040503050406030204" pitchFamily="18" charset="0"/>
            </a:endParaRPr>
          </a:p>
          <a:p>
            <a:pPr algn="just"/>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algn="just"/>
            <a:r>
              <a:rPr lang="en-US" sz="1600" b="1" dirty="0">
                <a:solidFill>
                  <a:schemeClr val="tx1"/>
                </a:solidFill>
                <a:latin typeface="Cambria" panose="02040503050406030204" pitchFamily="18" charset="0"/>
                <a:ea typeface="Cambria" panose="02040503050406030204" pitchFamily="18" charset="0"/>
              </a:rPr>
              <a:t>5. Dropout: </a:t>
            </a:r>
            <a:r>
              <a:rPr lang="en-US" sz="1600" dirty="0">
                <a:solidFill>
                  <a:schemeClr val="tx1"/>
                </a:solidFill>
                <a:latin typeface="Cambria" panose="02040503050406030204" pitchFamily="18" charset="0"/>
                <a:ea typeface="Cambria" panose="02040503050406030204" pitchFamily="18" charset="0"/>
              </a:rPr>
              <a:t>A dropout layer with a dropout probability of p is applied to the output of the first max pooling layer. The output of the dropout layer is calculated as follows:</a:t>
            </a:r>
            <a:endParaRPr lang="en-US" altLang="en-US" sz="1600" dirty="0">
              <a:solidFill>
                <a:schemeClr val="tx1"/>
              </a:solidFill>
              <a:latin typeface="Cambria" panose="02040503050406030204" pitchFamily="18" charset="0"/>
              <a:ea typeface="Cambria" panose="02040503050406030204" pitchFamily="18" charset="0"/>
            </a:endParaRPr>
          </a:p>
          <a:p>
            <a:pPr algn="just"/>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formula for the dropout layer output continues as follows: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endParaRPr lang="en-US" altLang="en-US" sz="1600" dirty="0">
              <a:solidFill>
                <a:schemeClr val="tx1"/>
              </a:solidFill>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where O is the output of the first max pooling layer and O2 is the output of the dropout layer.</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6"/>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Convolution Layer 2: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second convolution layer applies 32 filters of size 3x3 to the output of the dropout layer. The output of this layer is calculated as follows: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6"/>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algn="just"/>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algn="just"/>
            <a:endParaRPr lang="en-IN" sz="1600" dirty="0">
              <a:solidFill>
                <a:schemeClr val="tx1"/>
              </a:solidFill>
              <a:latin typeface="Cambria" panose="02040503050406030204" pitchFamily="18" charset="0"/>
              <a:ea typeface="Cambria" panose="02040503050406030204" pitchFamily="18" charset="0"/>
            </a:endParaRPr>
          </a:p>
        </p:txBody>
      </p:sp>
      <p:pic>
        <p:nvPicPr>
          <p:cNvPr id="4" name="Picture 2" descr="Dropout formula (continued)"/>
          <p:cNvPicPr>
            <a:picLocks noChangeAspect="1" noChangeArrowheads="1"/>
          </p:cNvPicPr>
          <p:nvPr/>
        </p:nvPicPr>
        <p:blipFill>
          <a:blip r:embed="rId1">
            <a:lum bright="-48000"/>
            <a:extLst>
              <a:ext uri="{28A0092B-C50C-407E-A947-70E740481C1C}">
                <a14:useLocalDpi xmlns:a14="http://schemas.microsoft.com/office/drawing/2010/main" val="0"/>
              </a:ext>
            </a:extLst>
          </a:blip>
          <a:srcRect/>
          <a:stretch>
            <a:fillRect/>
          </a:stretch>
        </p:blipFill>
        <p:spPr bwMode="auto">
          <a:xfrm>
            <a:off x="3021330" y="3505200"/>
            <a:ext cx="2853055" cy="584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onvolution Layer 2 formula"/>
          <p:cNvPicPr>
            <a:picLocks noChangeAspect="1" noChangeArrowheads="1"/>
          </p:cNvPicPr>
          <p:nvPr/>
        </p:nvPicPr>
        <p:blipFill>
          <a:blip r:embed="rId2">
            <a:lum bright="-48000"/>
            <a:extLst>
              <a:ext uri="{28A0092B-C50C-407E-A947-70E740481C1C}">
                <a14:useLocalDpi xmlns:a14="http://schemas.microsoft.com/office/drawing/2010/main" val="0"/>
              </a:ext>
            </a:extLst>
          </a:blip>
          <a:srcRect/>
          <a:stretch>
            <a:fillRect/>
          </a:stretch>
        </p:blipFill>
        <p:spPr bwMode="auto">
          <a:xfrm>
            <a:off x="2895600" y="5486400"/>
            <a:ext cx="3217545" cy="5734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7565" y="1295400"/>
            <a:ext cx="7505065" cy="4769485"/>
          </a:xfrm>
          <a:prstGeom prst="rect">
            <a:avLst/>
          </a:prstGeom>
          <a:noFill/>
        </p:spPr>
        <p:txBody>
          <a:bodyPr wrap="square" rtlCol="0">
            <a:spAutoFit/>
          </a:bodyPr>
          <a:lstStyle/>
          <a:p>
            <a:pPr algn="just" eaLnBrk="0" fontAlgn="base" hangingPunct="0">
              <a:spcBef>
                <a:spcPct val="0"/>
              </a:spcBef>
              <a:spcAft>
                <a:spcPct val="0"/>
              </a:spcAft>
              <a:buClrTx/>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where, O2 is the output of the dropout layer, W2 is the filter weights, and B2 is the bias term. The </a:t>
            </a:r>
            <a:r>
              <a:rPr kumimoji="0" lang="en-US" altLang="en-US" sz="16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ReLU</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activation function is then applied to the output.</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7"/>
            </a:pPr>
            <a:endPar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7"/>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Batch Normalization: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activations in the second convolution layer are normalized using batch normalization, as described previously.</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7"/>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8"/>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Max Pooling: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output of the second convolution layer is passed through a max pooling layer with a pooling size of 2x2, which down samples the feature maps.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8"/>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9"/>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Flatten: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output of the second max pooling layer is flattened into a 1D vector, which is then passed through a fully connected layer.</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9"/>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10"/>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Fully Connected Layer: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flattened output is passed through a fully connected layer with 128 units, followed by a </a:t>
            </a:r>
            <a:r>
              <a:rPr kumimoji="0" lang="en-US" altLang="en-US" sz="16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ReLU</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activation function.</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10"/>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11"/>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Dropout: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 dropout layer with a dropout probability of p is applied to the output of the fully connected layer.</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11"/>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pPr>
            <a:endPar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7750" y="1371600"/>
            <a:ext cx="7048500" cy="2308324"/>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AutoNum type="arabicPeriod" startAt="12"/>
            </a:pP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Output Layer: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output layer is a fully connected layer with 7 units, corresponding to the 7 possible facial expressions (angry, disgust, fear, happy, sad, surprise, and neutral). The soft max activation function is applied to the output of this layer to obtain the probability distribution over the classes.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12"/>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entire architecture is trained using backpropagation and stochastic gradient descent to minimize the cross-entropy loss between the predicted and true labels.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endParaRPr lang="en-IN" sz="1600" dirty="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775" y="152400"/>
            <a:ext cx="8229600" cy="533400"/>
          </a:xfrm>
        </p:spPr>
        <p:txBody>
          <a:bodyPr/>
          <a:lstStyle/>
          <a:p>
            <a:r>
              <a:rPr lang="en-IN" dirty="0">
                <a:latin typeface="Georgia" panose="02040502050405020303" pitchFamily="18" charset="0"/>
              </a:rPr>
              <a:t>FEED FORWARD NEURAL NETWORK </a:t>
            </a:r>
            <a:endParaRPr lang="en-IN" dirty="0">
              <a:latin typeface="Georgia" panose="02040502050405020303" pitchFamily="18" charset="0"/>
            </a:endParaRPr>
          </a:p>
        </p:txBody>
      </p:sp>
      <p:sp>
        <p:nvSpPr>
          <p:cNvPr id="3" name="TextBox 2"/>
          <p:cNvSpPr txBox="1"/>
          <p:nvPr/>
        </p:nvSpPr>
        <p:spPr>
          <a:xfrm>
            <a:off x="693420" y="1295400"/>
            <a:ext cx="7583805" cy="5354320"/>
          </a:xfrm>
          <a:prstGeom prst="rect">
            <a:avLst/>
          </a:prstGeom>
          <a:noFill/>
        </p:spPr>
        <p:txBody>
          <a:bodyPr wrap="square" rtlCol="0">
            <a:spAutoFit/>
          </a:bodyPr>
          <a:lstStyle/>
          <a:p>
            <a:pPr marL="342900" indent="-342900" algn="just">
              <a:buFont typeface="+mj-lt"/>
              <a:buAutoNum type="arabicPeriod"/>
            </a:pPr>
            <a:r>
              <a:rPr lang="en-US" sz="1200" b="1" i="0" dirty="0">
                <a:solidFill>
                  <a:schemeClr val="tx1"/>
                </a:solidFill>
                <a:effectLst/>
                <a:latin typeface="Cambria" panose="02040503050406030204" pitchFamily="18" charset="0"/>
                <a:ea typeface="Cambria" panose="02040503050406030204" pitchFamily="18" charset="0"/>
              </a:rPr>
              <a:t>A feedforward neural network (FFNN) is a type of artificial neural network that consists of an input layer, one or more hidden layers, and an output layer. The layers are connected in a feedforward manner, meaning that the output of one layer serves as the input for the next layer.</a:t>
            </a: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r>
              <a:rPr lang="en-US" sz="1200" b="1" i="0" dirty="0">
                <a:solidFill>
                  <a:schemeClr val="tx1"/>
                </a:solidFill>
                <a:effectLst/>
                <a:latin typeface="Cambria" panose="02040503050406030204" pitchFamily="18" charset="0"/>
                <a:ea typeface="Cambria" panose="02040503050406030204" pitchFamily="18" charset="0"/>
              </a:rPr>
              <a:t>The input layer is responsible for receiving the input data, which is then passed through the hidden layers to the output layer. The output layer produces the final output of the network.</a:t>
            </a: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r>
              <a:rPr lang="en-US" sz="1200" b="1" i="0" dirty="0">
                <a:solidFill>
                  <a:schemeClr val="tx1"/>
                </a:solidFill>
                <a:effectLst/>
                <a:latin typeface="Cambria" panose="02040503050406030204" pitchFamily="18" charset="0"/>
                <a:ea typeface="Cambria" panose="02040503050406030204" pitchFamily="18" charset="0"/>
              </a:rPr>
              <a:t>Each neuron in the hidden layers and the output layer is associated with a weight, which determines the strength of its connection to other neurons in the network. These weights are adjusted during the training process to improve the performance of the network.</a:t>
            </a: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r>
              <a:rPr lang="en-US" sz="1200" b="1" i="0" dirty="0">
                <a:solidFill>
                  <a:schemeClr val="tx1"/>
                </a:solidFill>
                <a:effectLst/>
                <a:latin typeface="Cambria" panose="02040503050406030204" pitchFamily="18" charset="0"/>
                <a:ea typeface="Cambria" panose="02040503050406030204" pitchFamily="18" charset="0"/>
              </a:rPr>
              <a:t>FFNNs are commonly used for classification and regression tasks. In a classification task, the output of the network represents the probability of a given input belonging to each class. In a regression task, the output represents a continuous value.</a:t>
            </a: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r>
              <a:rPr lang="en-US" sz="1200" b="1" i="0" dirty="0">
                <a:solidFill>
                  <a:schemeClr val="tx1"/>
                </a:solidFill>
                <a:effectLst/>
                <a:latin typeface="Cambria" panose="02040503050406030204" pitchFamily="18" charset="0"/>
                <a:ea typeface="Cambria" panose="02040503050406030204" pitchFamily="18" charset="0"/>
              </a:rPr>
              <a:t>FFNNs use an activation function to introduce non-linearity into the network. Common activation functions include sigmoid, tanh, and </a:t>
            </a:r>
            <a:r>
              <a:rPr lang="en-US" sz="1200" b="1" i="0" dirty="0" err="1">
                <a:solidFill>
                  <a:schemeClr val="tx1"/>
                </a:solidFill>
                <a:effectLst/>
                <a:latin typeface="Cambria" panose="02040503050406030204" pitchFamily="18" charset="0"/>
                <a:ea typeface="Cambria" panose="02040503050406030204" pitchFamily="18" charset="0"/>
              </a:rPr>
              <a:t>ReLU</a:t>
            </a:r>
            <a:r>
              <a:rPr lang="en-US" sz="1200" b="1" i="0" dirty="0">
                <a:solidFill>
                  <a:schemeClr val="tx1"/>
                </a:solidFill>
                <a:effectLst/>
                <a:latin typeface="Cambria" panose="02040503050406030204" pitchFamily="18" charset="0"/>
                <a:ea typeface="Cambria" panose="02040503050406030204" pitchFamily="18" charset="0"/>
              </a:rPr>
              <a:t>.</a:t>
            </a: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startAt="6"/>
            </a:pPr>
            <a:r>
              <a:rPr lang="en-US" sz="1200" b="1" dirty="0">
                <a:solidFill>
                  <a:schemeClr val="tx1"/>
                </a:solidFill>
                <a:effectLst/>
                <a:latin typeface="Cambria" panose="02040503050406030204" pitchFamily="18" charset="0"/>
                <a:ea typeface="Cambria" panose="02040503050406030204" pitchFamily="18" charset="0"/>
                <a:sym typeface="+mn-ea"/>
              </a:rPr>
              <a:t>The training process of an FFNN involves forward propagation, which involves passing the input data through the network and calculating the output, and backward propagation, which involves adjusting the weights of the neurons in the network based on the error between the predicted output and the actual output.</a:t>
            </a: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startAt="6"/>
            </a:pP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startAt="6"/>
            </a:pPr>
            <a:r>
              <a:rPr lang="en-US" sz="1200" b="1" dirty="0">
                <a:solidFill>
                  <a:schemeClr val="tx1"/>
                </a:solidFill>
                <a:effectLst/>
                <a:latin typeface="Cambria" panose="02040503050406030204" pitchFamily="18" charset="0"/>
                <a:ea typeface="Cambria" panose="02040503050406030204" pitchFamily="18" charset="0"/>
                <a:sym typeface="+mn-ea"/>
              </a:rPr>
              <a:t>FFNNs have been successful in a wide range of applications, including image recognition, speech recognition, and natural language processing.</a:t>
            </a:r>
            <a:endParaRPr lang="en-US" sz="1200"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endParaRPr lang="en-US"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endParaRPr lang="en-US" b="1" i="0" dirty="0">
              <a:solidFill>
                <a:schemeClr val="tx1"/>
              </a:solidFill>
              <a:effectLst/>
              <a:latin typeface="Cambria" panose="02040503050406030204" pitchFamily="18" charset="0"/>
              <a:ea typeface="Cambria" panose="02040503050406030204" pitchFamily="18" charset="0"/>
            </a:endParaRPr>
          </a:p>
          <a:p>
            <a:pPr marL="342900" indent="-342900" algn="just">
              <a:buFont typeface="+mj-lt"/>
              <a:buAutoNum type="arabicPeriod"/>
            </a:pPr>
            <a:endParaRPr lang="en-US" b="1" i="0" dirty="0">
              <a:solidFill>
                <a:schemeClr val="tx1"/>
              </a:solidFill>
              <a:effectLst/>
              <a:latin typeface="Cambria" panose="02040503050406030204" pitchFamily="18" charset="0"/>
              <a:ea typeface="Cambria" panose="020405030504060302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175" y="152400"/>
            <a:ext cx="8229600" cy="533400"/>
          </a:xfrm>
        </p:spPr>
        <p:txBody>
          <a:bodyPr/>
          <a:lstStyle/>
          <a:p>
            <a:r>
              <a:rPr lang="en-IN" dirty="0">
                <a:latin typeface="Times New Roman" panose="02020603050405020304" pitchFamily="18" charset="0"/>
                <a:cs typeface="Times New Roman" panose="02020603050405020304" pitchFamily="18" charset="0"/>
              </a:rPr>
              <a:t>COLOR CLASSIFICATION USING FFNS</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62000" y="1295400"/>
            <a:ext cx="7620000" cy="364617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1" i="0">
                <a:solidFill>
                  <a:schemeClr val="tx1"/>
                </a:solidFill>
                <a:effectLst/>
                <a:latin typeface="Cambria" panose="02040503050406030204" pitchFamily="18" charset="0"/>
                <a:ea typeface="Cambria" panose="02040503050406030204" pitchFamily="18" charset="0"/>
              </a:rPr>
              <a:t>Feed forward neural networks (MLPs) are used for color classification and detection tasks.</a:t>
            </a:r>
            <a:endParaRPr lang="en-US" b="1" i="0">
              <a:solidFill>
                <a:schemeClr val="tx1"/>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b="1" i="0">
                <a:solidFill>
                  <a:schemeClr val="tx1"/>
                </a:solidFill>
                <a:effectLst/>
                <a:latin typeface="Cambria" panose="02040503050406030204" pitchFamily="18" charset="0"/>
                <a:ea typeface="Cambria" panose="02040503050406030204" pitchFamily="18" charset="0"/>
              </a:rPr>
              <a:t>MLPs consist of layers of neurons with non-linear activation functions.</a:t>
            </a:r>
            <a:endParaRPr lang="en-US" b="1" i="0">
              <a:solidFill>
                <a:schemeClr val="tx1"/>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b="1" i="0">
                <a:solidFill>
                  <a:schemeClr val="tx1"/>
                </a:solidFill>
                <a:effectLst/>
                <a:latin typeface="Cambria" panose="02040503050406030204" pitchFamily="18" charset="0"/>
                <a:ea typeface="Cambria" panose="02040503050406030204" pitchFamily="18" charset="0"/>
              </a:rPr>
              <a:t>Preprocessing is done to extract color information from input data.</a:t>
            </a:r>
            <a:endParaRPr lang="en-US" b="1" i="0">
              <a:solidFill>
                <a:schemeClr val="tx1"/>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b="1" i="0">
                <a:solidFill>
                  <a:schemeClr val="tx1"/>
                </a:solidFill>
                <a:effectLst/>
                <a:latin typeface="Cambria" panose="02040503050406030204" pitchFamily="18" charset="0"/>
                <a:ea typeface="Cambria" panose="02040503050406030204" pitchFamily="18" charset="0"/>
              </a:rPr>
              <a:t>Input data is converted to color space and color channels are extracted.</a:t>
            </a:r>
            <a:endParaRPr lang="en-US" b="1" i="0">
              <a:solidFill>
                <a:schemeClr val="tx1"/>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b="1" i="0">
                <a:solidFill>
                  <a:schemeClr val="tx1"/>
                </a:solidFill>
                <a:effectLst/>
                <a:latin typeface="Cambria" panose="02040503050406030204" pitchFamily="18" charset="0"/>
                <a:ea typeface="Cambria" panose="02040503050406030204" pitchFamily="18" charset="0"/>
              </a:rPr>
              <a:t>Each neuron in the first layer represents a specific color channel.</a:t>
            </a:r>
            <a:endParaRPr lang="en-US" b="1" i="0">
              <a:solidFill>
                <a:schemeClr val="tx1"/>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b="1" i="0">
                <a:solidFill>
                  <a:schemeClr val="tx1"/>
                </a:solidFill>
                <a:effectLst/>
                <a:latin typeface="Cambria" panose="02040503050406030204" pitchFamily="18" charset="0"/>
                <a:ea typeface="Cambria" panose="02040503050406030204" pitchFamily="18" charset="0"/>
              </a:rPr>
              <a:t>The network is trained using a labeled dataset.</a:t>
            </a:r>
            <a:endParaRPr lang="en-US" b="1" i="0">
              <a:solidFill>
                <a:schemeClr val="tx1"/>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b="1" i="0">
                <a:solidFill>
                  <a:schemeClr val="tx1"/>
                </a:solidFill>
                <a:effectLst/>
                <a:latin typeface="Cambria" panose="02040503050406030204" pitchFamily="18" charset="0"/>
                <a:ea typeface="Cambria" panose="02040503050406030204" pitchFamily="18" charset="0"/>
              </a:rPr>
              <a:t>Weights and biases of neurons are adjusted through optimization during training.</a:t>
            </a:r>
            <a:endParaRPr lang="en-US" b="1" i="0">
              <a:solidFill>
                <a:schemeClr val="tx1"/>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b="1" i="0">
                <a:solidFill>
                  <a:schemeClr val="tx1"/>
                </a:solidFill>
                <a:effectLst/>
                <a:latin typeface="Cambria" panose="02040503050406030204" pitchFamily="18" charset="0"/>
                <a:ea typeface="Cambria" panose="02040503050406030204" pitchFamily="18" charset="0"/>
              </a:rPr>
              <a:t>Trained network can classify new color samples.</a:t>
            </a:r>
            <a:endParaRPr lang="en-US" b="1" i="0">
              <a:solidFill>
                <a:schemeClr val="tx1"/>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b="1" i="0">
                <a:solidFill>
                  <a:schemeClr val="tx1"/>
                </a:solidFill>
                <a:effectLst/>
                <a:latin typeface="Cambria" panose="02040503050406030204" pitchFamily="18" charset="0"/>
                <a:ea typeface="Cambria" panose="02040503050406030204" pitchFamily="18" charset="0"/>
              </a:rPr>
              <a:t>Input data is fed into the network, and the output represents the predicted color class.</a:t>
            </a:r>
            <a:endParaRPr lang="en-US" b="1" i="0">
              <a:solidFill>
                <a:schemeClr val="tx1"/>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b="1" i="0">
                <a:solidFill>
                  <a:schemeClr val="tx1"/>
                </a:solidFill>
                <a:effectLst/>
                <a:latin typeface="Cambria" panose="02040503050406030204" pitchFamily="18" charset="0"/>
                <a:ea typeface="Cambria" panose="02040503050406030204" pitchFamily="18" charset="0"/>
              </a:rPr>
              <a:t>Predicted color class is compared to the actual color class for evaluation.</a:t>
            </a:r>
            <a:endParaRPr lang="en-US" b="1" i="0" dirty="0">
              <a:solidFill>
                <a:schemeClr val="tx1"/>
              </a:solidFill>
              <a:effectLst/>
              <a:latin typeface="Cambria" panose="02040503050406030204" pitchFamily="18" charset="0"/>
              <a:ea typeface="Cambria" panose="020405030504060302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605405" y="2286000"/>
            <a:ext cx="4603750" cy="1858645"/>
          </a:xfrm>
        </p:spPr>
        <p:txBody>
          <a:bodyPr/>
          <a:p>
            <a:r>
              <a:rPr lang="en-US" sz="5400">
                <a:ln w="9525">
                  <a:solidFill>
                    <a:schemeClr val="bg1"/>
                  </a:solidFill>
                  <a:prstDash val="solid"/>
                </a:ln>
                <a:solidFill>
                  <a:schemeClr val="tx1"/>
                </a:solidFill>
                <a:effectLst>
                  <a:outerShdw blurRad="12700" dist="38100" dir="2700000" algn="tl" rotWithShape="0">
                    <a:schemeClr val="bg1">
                      <a:lumMod val="50000"/>
                    </a:schemeClr>
                  </a:outerShdw>
                </a:effectLst>
              </a:rPr>
              <a:t>PROJECT - 1</a:t>
            </a:r>
            <a:endParaRPr lang="en-US" sz="54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600" b="1" spc="130" dirty="0">
                <a:latin typeface="Georgia" panose="02040502050405020303"/>
                <a:cs typeface="Georgia" panose="02040502050405020303"/>
              </a:rPr>
              <a:t>LIST</a:t>
            </a:r>
            <a:r>
              <a:rPr lang="en-IN" sz="2600" b="1" spc="-80" dirty="0">
                <a:latin typeface="Georgia" panose="02040502050405020303"/>
                <a:cs typeface="Georgia" panose="02040502050405020303"/>
              </a:rPr>
              <a:t> </a:t>
            </a:r>
            <a:r>
              <a:rPr lang="en-IN" sz="2600" b="1" spc="165" dirty="0">
                <a:latin typeface="Georgia" panose="02040502050405020303"/>
                <a:cs typeface="Georgia" panose="02040502050405020303"/>
              </a:rPr>
              <a:t>OF</a:t>
            </a:r>
            <a:r>
              <a:rPr lang="en-IN" sz="2600" b="1" spc="-80" dirty="0">
                <a:latin typeface="Georgia" panose="02040502050405020303"/>
                <a:cs typeface="Georgia" panose="02040502050405020303"/>
              </a:rPr>
              <a:t> </a:t>
            </a:r>
            <a:r>
              <a:rPr lang="en-IN" sz="2600" b="1" spc="245" dirty="0">
                <a:latin typeface="Georgia" panose="02040502050405020303"/>
                <a:cs typeface="Georgia" panose="02040502050405020303"/>
              </a:rPr>
              <a:t>CONTENTS</a:t>
            </a:r>
            <a:endParaRPr lang="en-IN" dirty="0"/>
          </a:p>
        </p:txBody>
      </p:sp>
      <p:sp>
        <p:nvSpPr>
          <p:cNvPr id="3" name="Rectangle 2"/>
          <p:cNvSpPr/>
          <p:nvPr/>
        </p:nvSpPr>
        <p:spPr>
          <a:xfrm>
            <a:off x="990600" y="1905000"/>
            <a:ext cx="4013200" cy="3115945"/>
          </a:xfrm>
          <a:prstGeom prst="rect">
            <a:avLst/>
          </a:prstGeom>
        </p:spPr>
        <p:txBody>
          <a:bodyPr wrap="square">
            <a:spAutoFit/>
          </a:bodyPr>
          <a:lstStyle/>
          <a:p>
            <a:pPr marL="332105" indent="-320040">
              <a:lnSpc>
                <a:spcPct val="100000"/>
              </a:lnSpc>
              <a:spcBef>
                <a:spcPts val="100"/>
              </a:spcBef>
              <a:buFont typeface="Arial MT"/>
              <a:buChar char="●"/>
              <a:tabLst>
                <a:tab pos="332105" algn="l"/>
                <a:tab pos="332740" algn="l"/>
              </a:tabLst>
            </a:pPr>
            <a:r>
              <a:rPr lang="en-IN" b="1" spc="10" dirty="0">
                <a:latin typeface="Times New Roman" panose="02020603050405020304"/>
                <a:cs typeface="Times New Roman" panose="02020603050405020304"/>
              </a:rPr>
              <a:t>OBJECTIVE</a:t>
            </a:r>
            <a:endParaRPr lang="en-IN" b="1" dirty="0">
              <a:latin typeface="Times New Roman" panose="02020603050405020304"/>
              <a:cs typeface="Times New Roman" panose="02020603050405020304"/>
            </a:endParaRPr>
          </a:p>
          <a:p>
            <a:pPr>
              <a:lnSpc>
                <a:spcPct val="100000"/>
              </a:lnSpc>
              <a:spcBef>
                <a:spcPts val="20"/>
              </a:spcBef>
              <a:buFont typeface="Arial MT"/>
              <a:buChar char="●"/>
            </a:pPr>
            <a:endParaRPr lang="en-IN" b="1"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r>
              <a:rPr lang="en-IN" b="1" spc="5" dirty="0">
                <a:latin typeface="Times New Roman" panose="02020603050405020304"/>
                <a:cs typeface="Times New Roman" panose="02020603050405020304"/>
              </a:rPr>
              <a:t>MOTIVATION</a:t>
            </a:r>
            <a:endParaRPr lang="en-IN" b="1" dirty="0">
              <a:latin typeface="Times New Roman" panose="02020603050405020304"/>
              <a:cs typeface="Times New Roman" panose="02020603050405020304"/>
            </a:endParaRPr>
          </a:p>
          <a:p>
            <a:pPr indent="0">
              <a:lnSpc>
                <a:spcPct val="100000"/>
              </a:lnSpc>
              <a:spcBef>
                <a:spcPts val="20"/>
              </a:spcBef>
              <a:buFont typeface="Arial MT"/>
              <a:buNone/>
            </a:pPr>
            <a:endParaRPr lang="en-IN" b="1"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r>
              <a:rPr lang="en-IN" b="1" spc="-5" dirty="0">
                <a:latin typeface="Times New Roman" panose="02020603050405020304"/>
                <a:cs typeface="Times New Roman" panose="02020603050405020304"/>
              </a:rPr>
              <a:t>LITERATURE</a:t>
            </a:r>
            <a:r>
              <a:rPr lang="en-IN" b="1" spc="-10" dirty="0">
                <a:latin typeface="Times New Roman" panose="02020603050405020304"/>
                <a:cs typeface="Times New Roman" panose="02020603050405020304"/>
              </a:rPr>
              <a:t> </a:t>
            </a:r>
            <a:r>
              <a:rPr lang="en-IN" b="1" spc="-30" dirty="0">
                <a:latin typeface="Times New Roman" panose="02020603050405020304"/>
                <a:cs typeface="Times New Roman" panose="02020603050405020304"/>
              </a:rPr>
              <a:t>SURVEY</a:t>
            </a:r>
            <a:endParaRPr lang="en-IN" b="1" dirty="0">
              <a:latin typeface="Times New Roman" panose="02020603050405020304"/>
              <a:cs typeface="Times New Roman" panose="02020603050405020304"/>
            </a:endParaRPr>
          </a:p>
          <a:p>
            <a:pPr>
              <a:lnSpc>
                <a:spcPct val="100000"/>
              </a:lnSpc>
              <a:spcBef>
                <a:spcPts val="25"/>
              </a:spcBef>
              <a:buFont typeface="Arial MT"/>
              <a:buChar char="●"/>
            </a:pPr>
            <a:endParaRPr lang="en-IN" b="1"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r>
              <a:rPr lang="en-IN" b="1" spc="45" dirty="0">
                <a:latin typeface="Times New Roman" panose="02020603050405020304"/>
                <a:cs typeface="Times New Roman" panose="02020603050405020304"/>
              </a:rPr>
              <a:t>INTRODUCTION</a:t>
            </a:r>
            <a:endParaRPr lang="en-IN" b="1" spc="30"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endParaRPr lang="en-IN" b="1" spc="30"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r>
              <a:rPr lang="en-IN" b="1" spc="30" dirty="0">
                <a:latin typeface="Times New Roman" panose="02020603050405020304"/>
                <a:cs typeface="Times New Roman" panose="02020603050405020304"/>
              </a:rPr>
              <a:t>CONVOLUTION NEURAL NETWORKS</a:t>
            </a:r>
            <a:endParaRPr lang="en-IN" b="1" spc="30"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endParaRPr lang="en-IN" b="1" spc="30"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r>
              <a:rPr lang="en-IN" b="1" spc="30" dirty="0">
                <a:latin typeface="Times New Roman" panose="02020603050405020304"/>
                <a:cs typeface="Times New Roman" panose="02020603050405020304"/>
                <a:sym typeface="+mn-ea"/>
              </a:rPr>
              <a:t>CNN LAYERS </a:t>
            </a:r>
            <a:endParaRPr lang="en-IN" b="1" spc="30" dirty="0">
              <a:latin typeface="Times New Roman" panose="02020603050405020304"/>
              <a:cs typeface="Times New Roman" panose="02020603050405020304"/>
            </a:endParaRPr>
          </a:p>
          <a:p>
            <a:pPr marL="12065" indent="0">
              <a:lnSpc>
                <a:spcPct val="100000"/>
              </a:lnSpc>
              <a:buFont typeface="Arial MT"/>
              <a:buNone/>
              <a:tabLst>
                <a:tab pos="332105" algn="l"/>
                <a:tab pos="332740" algn="l"/>
              </a:tabLst>
            </a:pPr>
            <a:endParaRPr lang="en-IN" b="1" spc="30"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endParaRPr lang="en-IN" b="1" spc="30" dirty="0">
              <a:latin typeface="Times New Roman" panose="02020603050405020304"/>
              <a:cs typeface="Times New Roman" panose="02020603050405020304"/>
            </a:endParaRPr>
          </a:p>
          <a:p>
            <a:pPr marL="0" indent="0" algn="just">
              <a:buFont typeface="Arial" panose="020B0604020202020204" pitchFamily="34" charset="0"/>
              <a:buNone/>
            </a:pP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5105400" y="1676400"/>
            <a:ext cx="3021965" cy="3547110"/>
          </a:xfrm>
          <a:prstGeom prst="rect">
            <a:avLst/>
          </a:prstGeom>
          <a:noFill/>
        </p:spPr>
        <p:txBody>
          <a:bodyPr wrap="square" rtlCol="0" anchor="t">
            <a:spAutoFit/>
          </a:bodyPr>
          <a:p>
            <a:pPr marL="12065" indent="0">
              <a:lnSpc>
                <a:spcPct val="100000"/>
              </a:lnSpc>
              <a:buFont typeface="Arial MT"/>
              <a:buNone/>
              <a:tabLst>
                <a:tab pos="332105" algn="l"/>
                <a:tab pos="332740" algn="l"/>
              </a:tabLst>
            </a:pPr>
            <a:endParaRPr lang="en-IN" b="1" spc="30"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r>
              <a:rPr lang="en-IN" b="1" spc="30" dirty="0">
                <a:latin typeface="Times New Roman" panose="02020603050405020304"/>
                <a:cs typeface="Times New Roman" panose="02020603050405020304"/>
                <a:sym typeface="+mn-ea"/>
              </a:rPr>
              <a:t>EXPLANATION OF LAYERS</a:t>
            </a:r>
            <a:endParaRPr lang="en-IN" b="1" spc="30" dirty="0">
              <a:latin typeface="Times New Roman" panose="02020603050405020304"/>
              <a:cs typeface="Times New Roman" panose="02020603050405020304"/>
              <a:sym typeface="+mn-ea"/>
            </a:endParaRPr>
          </a:p>
          <a:p>
            <a:pPr marL="332105" indent="-320040">
              <a:lnSpc>
                <a:spcPct val="100000"/>
              </a:lnSpc>
              <a:buFont typeface="Arial MT"/>
              <a:buChar char="●"/>
              <a:tabLst>
                <a:tab pos="332105" algn="l"/>
                <a:tab pos="332740" algn="l"/>
              </a:tabLst>
            </a:pPr>
            <a:endParaRPr lang="en-IN" b="1" spc="30" dirty="0">
              <a:latin typeface="Times New Roman" panose="02020603050405020304"/>
              <a:cs typeface="Times New Roman" panose="02020603050405020304"/>
              <a:sym typeface="+mn-ea"/>
            </a:endParaRPr>
          </a:p>
          <a:p>
            <a:pPr marL="332105" indent="-320040">
              <a:lnSpc>
                <a:spcPct val="100000"/>
              </a:lnSpc>
              <a:buFont typeface="Arial MT"/>
              <a:buChar char="●"/>
              <a:tabLst>
                <a:tab pos="332105" algn="l"/>
                <a:tab pos="332740" algn="l"/>
              </a:tabLst>
            </a:pPr>
            <a:r>
              <a:rPr lang="en-US" altLang="en-IN" b="1" spc="30" dirty="0">
                <a:latin typeface="Times New Roman" panose="02020603050405020304"/>
                <a:cs typeface="Times New Roman" panose="02020603050405020304"/>
                <a:sym typeface="+mn-ea"/>
              </a:rPr>
              <a:t>BLOCK DIAGRAM</a:t>
            </a:r>
            <a:endParaRPr lang="en-US" altLang="en-IN" b="1" spc="30" dirty="0">
              <a:latin typeface="Times New Roman" panose="02020603050405020304"/>
              <a:cs typeface="Times New Roman" panose="02020603050405020304"/>
              <a:sym typeface="+mn-ea"/>
            </a:endParaRPr>
          </a:p>
          <a:p>
            <a:pPr marL="332105" indent="-320040">
              <a:lnSpc>
                <a:spcPct val="100000"/>
              </a:lnSpc>
              <a:buFont typeface="Arial MT"/>
              <a:buChar char="●"/>
              <a:tabLst>
                <a:tab pos="332105" algn="l"/>
                <a:tab pos="332740" algn="l"/>
              </a:tabLst>
            </a:pPr>
            <a:endParaRPr lang="en-US" altLang="en-IN" b="1" spc="30" dirty="0">
              <a:latin typeface="Times New Roman" panose="02020603050405020304"/>
              <a:cs typeface="Times New Roman" panose="02020603050405020304"/>
              <a:sym typeface="+mn-ea"/>
            </a:endParaRPr>
          </a:p>
          <a:p>
            <a:pPr marL="332105" indent="-320040">
              <a:lnSpc>
                <a:spcPct val="100000"/>
              </a:lnSpc>
              <a:buFont typeface="Arial MT"/>
              <a:buChar char="●"/>
              <a:tabLst>
                <a:tab pos="332105" algn="l"/>
                <a:tab pos="332740" algn="l"/>
              </a:tabLst>
            </a:pPr>
            <a:r>
              <a:rPr lang="en-US" altLang="en-IN" b="1" spc="30" dirty="0">
                <a:latin typeface="Times New Roman" panose="02020603050405020304"/>
                <a:cs typeface="Times New Roman" panose="02020603050405020304"/>
                <a:sym typeface="+mn-ea"/>
              </a:rPr>
              <a:t>CIRCUIT DIAGRAM</a:t>
            </a:r>
            <a:endParaRPr lang="en-IN" b="1" spc="30"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endParaRPr lang="en-IN" b="1" spc="30"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r>
              <a:rPr lang="en-IN" b="1" spc="30" dirty="0">
                <a:latin typeface="Times New Roman" panose="02020603050405020304"/>
                <a:cs typeface="Times New Roman" panose="02020603050405020304"/>
                <a:sym typeface="+mn-ea"/>
              </a:rPr>
              <a:t>FEEDFORWARD NEURAL NETWORK</a:t>
            </a:r>
            <a:r>
              <a:rPr lang="en-US" altLang="en-IN" b="1" spc="30" dirty="0">
                <a:latin typeface="Times New Roman" panose="02020603050405020304"/>
                <a:cs typeface="Times New Roman" panose="02020603050405020304"/>
                <a:sym typeface="+mn-ea"/>
              </a:rPr>
              <a:t> IN MATLAB AND IN ENERGIA</a:t>
            </a:r>
            <a:r>
              <a:rPr lang="en-IN" b="1" spc="30" dirty="0">
                <a:latin typeface="Times New Roman" panose="02020603050405020304"/>
                <a:cs typeface="Times New Roman" panose="02020603050405020304"/>
                <a:sym typeface="+mn-ea"/>
              </a:rPr>
              <a:t> </a:t>
            </a:r>
            <a:endParaRPr lang="en-IN" b="1" dirty="0">
              <a:latin typeface="Times New Roman" panose="02020603050405020304"/>
              <a:cs typeface="Times New Roman" panose="02020603050405020304"/>
            </a:endParaRPr>
          </a:p>
          <a:p>
            <a:pPr>
              <a:lnSpc>
                <a:spcPct val="100000"/>
              </a:lnSpc>
              <a:spcBef>
                <a:spcPts val="25"/>
              </a:spcBef>
              <a:buFont typeface="Arial MT"/>
              <a:buChar char="●"/>
            </a:pPr>
            <a:endParaRPr lang="en-IN" b="1"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r>
              <a:rPr lang="en-IN" b="1" spc="-40" dirty="0">
                <a:latin typeface="Times New Roman" panose="02020603050405020304"/>
                <a:cs typeface="Times New Roman" panose="02020603050405020304"/>
                <a:sym typeface="+mn-ea"/>
              </a:rPr>
              <a:t>ADVANTAGES</a:t>
            </a:r>
            <a:endParaRPr lang="en-IN" b="1" dirty="0">
              <a:latin typeface="Times New Roman" panose="02020603050405020304"/>
              <a:cs typeface="Times New Roman" panose="02020603050405020304"/>
            </a:endParaRPr>
          </a:p>
          <a:p>
            <a:pPr>
              <a:lnSpc>
                <a:spcPct val="100000"/>
              </a:lnSpc>
              <a:spcBef>
                <a:spcPts val="20"/>
              </a:spcBef>
              <a:buFont typeface="Arial MT"/>
              <a:buChar char="●"/>
            </a:pPr>
            <a:endParaRPr lang="en-IN" b="1"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r>
              <a:rPr lang="en-IN" b="1" spc="10" dirty="0">
                <a:latin typeface="Times New Roman" panose="02020603050405020304"/>
                <a:cs typeface="Times New Roman" panose="02020603050405020304"/>
                <a:sym typeface="+mn-ea"/>
              </a:rPr>
              <a:t>APPLICATIONS</a:t>
            </a:r>
            <a:endParaRPr lang="en-IN" b="1" dirty="0">
              <a:latin typeface="Times New Roman" panose="02020603050405020304"/>
              <a:cs typeface="Times New Roman" panose="02020603050405020304"/>
            </a:endParaRPr>
          </a:p>
          <a:p>
            <a:pPr>
              <a:lnSpc>
                <a:spcPct val="100000"/>
              </a:lnSpc>
              <a:spcBef>
                <a:spcPts val="25"/>
              </a:spcBef>
              <a:buFont typeface="Arial MT"/>
              <a:buChar char="●"/>
            </a:pPr>
            <a:endParaRPr lang="en-IN" b="1" dirty="0">
              <a:latin typeface="Times New Roman" panose="02020603050405020304"/>
              <a:cs typeface="Times New Roman" panose="02020603050405020304"/>
            </a:endParaRPr>
          </a:p>
          <a:p>
            <a:pPr marL="332105" indent="-320040">
              <a:lnSpc>
                <a:spcPct val="100000"/>
              </a:lnSpc>
              <a:buFont typeface="Arial MT"/>
              <a:buChar char="●"/>
              <a:tabLst>
                <a:tab pos="332105" algn="l"/>
                <a:tab pos="332740" algn="l"/>
              </a:tabLst>
            </a:pPr>
            <a:r>
              <a:rPr lang="en-IN" b="1" spc="10" dirty="0">
                <a:latin typeface="Times New Roman" panose="02020603050405020304"/>
                <a:cs typeface="Times New Roman" panose="02020603050405020304"/>
                <a:sym typeface="+mn-ea"/>
              </a:rPr>
              <a:t>REFERENCES</a:t>
            </a:r>
            <a:endParaRPr lang="en-US"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52400"/>
            <a:ext cx="8229600" cy="533400"/>
          </a:xfrm>
        </p:spPr>
        <p:txBody>
          <a:bodyPr/>
          <a:lstStyle/>
          <a:p>
            <a:r>
              <a:rPr lang="en-US" altLang="en-IN" dirty="0">
                <a:latin typeface="Times New Roman" panose="02020603050405020304" pitchFamily="18" charset="0"/>
                <a:cs typeface="Times New Roman" panose="02020603050405020304" pitchFamily="18" charset="0"/>
              </a:rPr>
              <a:t>SOURCE </a:t>
            </a:r>
            <a:r>
              <a:rPr lang="en-IN" dirty="0">
                <a:latin typeface="Times New Roman" panose="02020603050405020304" pitchFamily="18" charset="0"/>
                <a:cs typeface="Times New Roman" panose="02020603050405020304" pitchFamily="18" charset="0"/>
              </a:rPr>
              <a:t>CODE</a:t>
            </a:r>
            <a:r>
              <a:rPr lang="en-US" altLang="en-IN" dirty="0">
                <a:latin typeface="Times New Roman" panose="02020603050405020304" pitchFamily="18" charset="0"/>
                <a:cs typeface="Times New Roman" panose="02020603050405020304" pitchFamily="18" charset="0"/>
              </a:rPr>
              <a:t> - 1 (Implemented in MATLAB)</a:t>
            </a:r>
            <a:endParaRPr lang="en-US" alt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57200" y="1066800"/>
            <a:ext cx="4796790" cy="3784600"/>
          </a:xfrm>
          <a:prstGeom prst="rect">
            <a:avLst/>
          </a:prstGeom>
          <a:noFill/>
        </p:spPr>
        <p:txBody>
          <a:bodyPr wrap="square" rtlCol="0">
            <a:spAutoFit/>
          </a:bodyPr>
          <a:lstStyle/>
          <a:p>
            <a:pPr algn="just"/>
            <a:r>
              <a:rPr lang="en-IN" sz="1000" b="1" dirty="0">
                <a:latin typeface="Cambria" panose="02040503050406030204" pitchFamily="18" charset="0"/>
                <a:ea typeface="Cambria" panose="02040503050406030204" pitchFamily="18" charset="0"/>
              </a:rPr>
              <a:t>function CC()%</a:t>
            </a:r>
            <a:endParaRPr lang="en-IN" sz="1000" b="1" dirty="0">
              <a:latin typeface="Cambria" panose="02040503050406030204" pitchFamily="18" charset="0"/>
              <a:ea typeface="Cambria" panose="02040503050406030204" pitchFamily="18" charset="0"/>
            </a:endParaRPr>
          </a:p>
          <a:p>
            <a:pPr algn="just"/>
            <a:r>
              <a:rPr lang="en-IN" sz="1000" dirty="0">
                <a:latin typeface="Cambria" panose="02040503050406030204" pitchFamily="18" charset="0"/>
                <a:ea typeface="Cambria" panose="02040503050406030204" pitchFamily="18" charset="0"/>
              </a:rPr>
              <a:t>Define the training inputs and </a:t>
            </a:r>
            <a:r>
              <a:rPr lang="en-IN" sz="1000" dirty="0" err="1">
                <a:latin typeface="Cambria" panose="02040503050406030204" pitchFamily="18" charset="0"/>
                <a:ea typeface="Cambria" panose="02040503050406030204" pitchFamily="18" charset="0"/>
              </a:rPr>
              <a:t>outputs</a:t>
            </a:r>
            <a:endParaRPr lang="en-IN" sz="1000" dirty="0" err="1">
              <a:latin typeface="Cambria" panose="02040503050406030204" pitchFamily="18" charset="0"/>
              <a:ea typeface="Cambria" panose="02040503050406030204" pitchFamily="18" charset="0"/>
            </a:endParaRPr>
          </a:p>
          <a:p>
            <a:pPr algn="just"/>
            <a:r>
              <a:rPr lang="en-IN" sz="1000" dirty="0" err="1">
                <a:latin typeface="Cambria" panose="02040503050406030204" pitchFamily="18" charset="0"/>
                <a:ea typeface="Cambria" panose="02040503050406030204" pitchFamily="18" charset="0"/>
              </a:rPr>
              <a:t>inputs</a:t>
            </a:r>
            <a:r>
              <a:rPr lang="en-IN" sz="1000" dirty="0">
                <a:latin typeface="Cambria" panose="02040503050406030204" pitchFamily="18" charset="0"/>
                <a:ea typeface="Cambria" panose="02040503050406030204" pitchFamily="18" charset="0"/>
              </a:rPr>
              <a:t> = [0 0 0; 0 0 1; 0 1 0; 0 1 1; 1 0 0; 1 0 1; 1 1 0; 1 1 1];</a:t>
            </a:r>
            <a:endParaRPr lang="en-IN" sz="1000" dirty="0">
              <a:latin typeface="Cambria" panose="02040503050406030204" pitchFamily="18" charset="0"/>
              <a:ea typeface="Cambria" panose="02040503050406030204" pitchFamily="18" charset="0"/>
            </a:endParaRPr>
          </a:p>
          <a:p>
            <a:pPr algn="just"/>
            <a:r>
              <a:rPr lang="en-IN" sz="1000" dirty="0">
                <a:latin typeface="Cambria" panose="02040503050406030204" pitchFamily="18" charset="0"/>
                <a:ea typeface="Cambria" panose="02040503050406030204" pitchFamily="18" charset="0"/>
              </a:rPr>
              <a:t>outputs = [1 1 1 2 2 2 2 2];</a:t>
            </a:r>
            <a:endParaRPr lang="en-IN" sz="1000" dirty="0">
              <a:latin typeface="Cambria" panose="02040503050406030204" pitchFamily="18" charset="0"/>
              <a:ea typeface="Cambria" panose="02040503050406030204" pitchFamily="18" charset="0"/>
            </a:endParaRPr>
          </a:p>
          <a:p>
            <a:pPr algn="just"/>
            <a:r>
              <a:rPr lang="en-IN" sz="1000" b="1" i="1" dirty="0">
                <a:solidFill>
                  <a:srgbClr val="FF0000"/>
                </a:solidFill>
                <a:latin typeface="Cambria" panose="02040503050406030204" pitchFamily="18" charset="0"/>
                <a:ea typeface="Cambria" panose="02040503050406030204" pitchFamily="18" charset="0"/>
              </a:rPr>
              <a:t>% Initialize the weights and biases </a:t>
            </a:r>
            <a:endParaRPr lang="en-IN" sz="1000" b="1" i="1" dirty="0">
              <a:solidFill>
                <a:srgbClr val="FF0000"/>
              </a:solidFill>
              <a:latin typeface="Cambria" panose="02040503050406030204" pitchFamily="18" charset="0"/>
              <a:ea typeface="Cambria" panose="02040503050406030204" pitchFamily="18" charset="0"/>
            </a:endParaRPr>
          </a:p>
          <a:p>
            <a:pPr algn="just"/>
            <a:r>
              <a:rPr lang="en-IN" sz="1000" dirty="0" err="1">
                <a:latin typeface="Cambria" panose="02040503050406030204" pitchFamily="18" charset="0"/>
                <a:ea typeface="Cambria" panose="02040503050406030204" pitchFamily="18" charset="0"/>
              </a:rPr>
              <a:t>randomlyhidden_weights</a:t>
            </a:r>
            <a:r>
              <a:rPr lang="en-IN" sz="1000" dirty="0">
                <a:latin typeface="Cambria" panose="02040503050406030204" pitchFamily="18" charset="0"/>
                <a:ea typeface="Cambria" panose="02040503050406030204" pitchFamily="18" charset="0"/>
              </a:rPr>
              <a:t> = rand(4, 3);</a:t>
            </a:r>
            <a:endParaRPr lang="en-IN" sz="1000" dirty="0">
              <a:latin typeface="Cambria" panose="02040503050406030204" pitchFamily="18" charset="0"/>
              <a:ea typeface="Cambria" panose="02040503050406030204" pitchFamily="18" charset="0"/>
            </a:endParaRPr>
          </a:p>
          <a:p>
            <a:pPr algn="just"/>
            <a:r>
              <a:rPr lang="en-IN" sz="1000" dirty="0" err="1">
                <a:latin typeface="Cambria" panose="02040503050406030204" pitchFamily="18" charset="0"/>
                <a:ea typeface="Cambria" panose="02040503050406030204" pitchFamily="18" charset="0"/>
              </a:rPr>
              <a:t>hidden_bias</a:t>
            </a:r>
            <a:r>
              <a:rPr lang="en-IN" sz="1000" dirty="0">
                <a:latin typeface="Cambria" panose="02040503050406030204" pitchFamily="18" charset="0"/>
                <a:ea typeface="Cambria" panose="02040503050406030204" pitchFamily="18" charset="0"/>
              </a:rPr>
              <a:t> = rand(1, 4);</a:t>
            </a:r>
            <a:endParaRPr lang="en-IN" sz="1000" dirty="0">
              <a:latin typeface="Cambria" panose="02040503050406030204" pitchFamily="18" charset="0"/>
              <a:ea typeface="Cambria" panose="02040503050406030204" pitchFamily="18" charset="0"/>
            </a:endParaRPr>
          </a:p>
          <a:p>
            <a:pPr algn="just"/>
            <a:r>
              <a:rPr lang="en-IN" sz="1000" dirty="0" err="1">
                <a:latin typeface="Cambria" panose="02040503050406030204" pitchFamily="18" charset="0"/>
                <a:ea typeface="Cambria" panose="02040503050406030204" pitchFamily="18" charset="0"/>
              </a:rPr>
              <a:t>output_weights</a:t>
            </a:r>
            <a:r>
              <a:rPr lang="en-IN" sz="1000" dirty="0">
                <a:latin typeface="Cambria" panose="02040503050406030204" pitchFamily="18" charset="0"/>
                <a:ea typeface="Cambria" panose="02040503050406030204" pitchFamily="18" charset="0"/>
              </a:rPr>
              <a:t> = rand(4, 4)’;</a:t>
            </a:r>
            <a:endParaRPr lang="en-IN" sz="1000" dirty="0">
              <a:latin typeface="Cambria" panose="02040503050406030204" pitchFamily="18" charset="0"/>
              <a:ea typeface="Cambria" panose="02040503050406030204" pitchFamily="18" charset="0"/>
            </a:endParaRPr>
          </a:p>
          <a:p>
            <a:pPr algn="just"/>
            <a:r>
              <a:rPr lang="en-IN" sz="1000" dirty="0" err="1">
                <a:latin typeface="Cambria" panose="02040503050406030204" pitchFamily="18" charset="0"/>
                <a:ea typeface="Cambria" panose="02040503050406030204" pitchFamily="18" charset="0"/>
              </a:rPr>
              <a:t>output_bias</a:t>
            </a:r>
            <a:r>
              <a:rPr lang="en-IN" sz="1000" dirty="0">
                <a:latin typeface="Cambria" panose="02040503050406030204" pitchFamily="18" charset="0"/>
                <a:ea typeface="Cambria" panose="02040503050406030204" pitchFamily="18" charset="0"/>
              </a:rPr>
              <a:t> = rand(1, 1);</a:t>
            </a:r>
            <a:endParaRPr lang="en-IN" sz="1000" dirty="0">
              <a:latin typeface="Cambria" panose="02040503050406030204" pitchFamily="18" charset="0"/>
              <a:ea typeface="Cambria" panose="02040503050406030204" pitchFamily="18" charset="0"/>
            </a:endParaRPr>
          </a:p>
          <a:p>
            <a:pPr algn="just"/>
            <a:r>
              <a:rPr lang="en-IN" sz="1000" b="1" i="1" dirty="0">
                <a:solidFill>
                  <a:srgbClr val="FF0000"/>
                </a:solidFill>
                <a:latin typeface="Cambria" panose="02040503050406030204" pitchFamily="18" charset="0"/>
                <a:ea typeface="Cambria" panose="02040503050406030204" pitchFamily="18" charset="0"/>
              </a:rPr>
              <a:t>% Set the learning rate and number of </a:t>
            </a:r>
            <a:r>
              <a:rPr lang="en-IN" sz="1000" b="1" i="1" dirty="0" err="1">
                <a:solidFill>
                  <a:srgbClr val="FF0000"/>
                </a:solidFill>
                <a:latin typeface="Cambria" panose="02040503050406030204" pitchFamily="18" charset="0"/>
                <a:ea typeface="Cambria" panose="02040503050406030204" pitchFamily="18" charset="0"/>
              </a:rPr>
              <a:t>epochs</a:t>
            </a:r>
            <a:endParaRPr lang="en-IN" sz="1000" b="1" i="1" dirty="0" err="1">
              <a:solidFill>
                <a:srgbClr val="FF0000"/>
              </a:solidFill>
              <a:latin typeface="Cambria" panose="02040503050406030204" pitchFamily="18" charset="0"/>
              <a:ea typeface="Cambria" panose="02040503050406030204" pitchFamily="18" charset="0"/>
            </a:endParaRPr>
          </a:p>
          <a:p>
            <a:pPr algn="just"/>
            <a:r>
              <a:rPr lang="en-IN" sz="1000" dirty="0" err="1">
                <a:latin typeface="Cambria" panose="02040503050406030204" pitchFamily="18" charset="0"/>
                <a:ea typeface="Cambria" panose="02040503050406030204" pitchFamily="18" charset="0"/>
              </a:rPr>
              <a:t>learning_rate</a:t>
            </a:r>
            <a:r>
              <a:rPr lang="en-IN" sz="1000" dirty="0">
                <a:latin typeface="Cambria" panose="02040503050406030204" pitchFamily="18" charset="0"/>
                <a:ea typeface="Cambria" panose="02040503050406030204" pitchFamily="18" charset="0"/>
              </a:rPr>
              <a:t> = 0.1;num_epochs = 10000;</a:t>
            </a:r>
            <a:endParaRPr lang="en-IN" sz="1000" dirty="0">
              <a:latin typeface="Cambria" panose="02040503050406030204" pitchFamily="18" charset="0"/>
              <a:ea typeface="Cambria" panose="02040503050406030204" pitchFamily="18" charset="0"/>
            </a:endParaRPr>
          </a:p>
          <a:p>
            <a:pPr algn="just"/>
            <a:r>
              <a:rPr lang="en-IN" sz="1000" b="1" i="1" dirty="0">
                <a:solidFill>
                  <a:srgbClr val="FF0000"/>
                </a:solidFill>
                <a:latin typeface="Cambria" panose="02040503050406030204" pitchFamily="18" charset="0"/>
                <a:ea typeface="Cambria" panose="02040503050406030204" pitchFamily="18" charset="0"/>
              </a:rPr>
              <a:t>% Define the sigmoid</a:t>
            </a:r>
            <a:r>
              <a:rPr lang="en-IN" sz="1000" b="1" i="1" dirty="0">
                <a:gradFill>
                  <a:gsLst>
                    <a:gs pos="0">
                      <a:srgbClr val="14CD68"/>
                    </a:gs>
                    <a:gs pos="100000">
                      <a:srgbClr val="035C7D"/>
                    </a:gs>
                  </a:gsLst>
                  <a:lin scaled="0"/>
                </a:gradFill>
                <a:latin typeface="Cambria" panose="02040503050406030204" pitchFamily="18" charset="0"/>
                <a:ea typeface="Cambria" panose="02040503050406030204" pitchFamily="18" charset="0"/>
              </a:rPr>
              <a:t> </a:t>
            </a:r>
            <a:endParaRPr lang="en-IN" sz="1000" b="1" i="1" dirty="0">
              <a:gradFill>
                <a:gsLst>
                  <a:gs pos="0">
                    <a:srgbClr val="14CD68"/>
                  </a:gs>
                  <a:gs pos="100000">
                    <a:srgbClr val="035C7D"/>
                  </a:gs>
                </a:gsLst>
                <a:lin scaled="0"/>
              </a:gradFill>
              <a:latin typeface="Cambria" panose="02040503050406030204" pitchFamily="18" charset="0"/>
              <a:ea typeface="Cambria" panose="02040503050406030204" pitchFamily="18" charset="0"/>
            </a:endParaRPr>
          </a:p>
          <a:p>
            <a:pPr algn="just"/>
            <a:r>
              <a:rPr lang="en-IN" sz="1000" dirty="0" err="1">
                <a:latin typeface="Cambria" panose="02040503050406030204" pitchFamily="18" charset="0"/>
                <a:ea typeface="Cambria" panose="02040503050406030204" pitchFamily="18" charset="0"/>
              </a:rPr>
              <a:t>functionsigmoid</a:t>
            </a:r>
            <a:r>
              <a:rPr lang="en-IN" sz="1000" dirty="0">
                <a:latin typeface="Cambria" panose="02040503050406030204" pitchFamily="18" charset="0"/>
                <a:ea typeface="Cambria" panose="02040503050406030204" pitchFamily="18" charset="0"/>
              </a:rPr>
              <a:t> = @(x) 1./(1+exp(-x));</a:t>
            </a:r>
            <a:endParaRPr lang="en-IN" sz="1000" dirty="0">
              <a:latin typeface="Cambria" panose="02040503050406030204" pitchFamily="18" charset="0"/>
              <a:ea typeface="Cambria" panose="02040503050406030204" pitchFamily="18" charset="0"/>
            </a:endParaRPr>
          </a:p>
          <a:p>
            <a:pPr algn="just"/>
            <a:r>
              <a:rPr lang="en-IN" sz="1000" b="1" i="1" dirty="0">
                <a:solidFill>
                  <a:srgbClr val="FF0000"/>
                </a:solidFill>
                <a:latin typeface="Cambria" panose="02040503050406030204" pitchFamily="18" charset="0"/>
                <a:ea typeface="Cambria" panose="02040503050406030204" pitchFamily="18" charset="0"/>
              </a:rPr>
              <a:t>% Train the </a:t>
            </a:r>
            <a:r>
              <a:rPr lang="en-IN" sz="1000" b="1" i="1" dirty="0" err="1">
                <a:solidFill>
                  <a:srgbClr val="FF0000"/>
                </a:solidFill>
                <a:latin typeface="Cambria" panose="02040503050406030204" pitchFamily="18" charset="0"/>
                <a:ea typeface="Cambria" panose="02040503050406030204" pitchFamily="18" charset="0"/>
              </a:rPr>
              <a:t>network</a:t>
            </a:r>
            <a:r>
              <a:rPr lang="en-US" altLang="en-IN" sz="1000" b="1" i="1" dirty="0" err="1">
                <a:solidFill>
                  <a:srgbClr val="FF0000"/>
                </a:solidFill>
                <a:latin typeface="Cambria" panose="02040503050406030204" pitchFamily="18" charset="0"/>
                <a:ea typeface="Cambria" panose="02040503050406030204" pitchFamily="18" charset="0"/>
              </a:rPr>
              <a:t> </a:t>
            </a:r>
            <a:r>
              <a:rPr lang="en-IN" sz="1000" b="1" i="1" dirty="0" err="1">
                <a:solidFill>
                  <a:srgbClr val="FF0000"/>
                </a:solidFill>
                <a:latin typeface="Cambria" panose="02040503050406030204" pitchFamily="18" charset="0"/>
                <a:ea typeface="Cambria" panose="02040503050406030204" pitchFamily="18" charset="0"/>
              </a:rPr>
              <a:t>for</a:t>
            </a:r>
            <a:r>
              <a:rPr lang="en-IN" sz="1000" b="1" i="1" dirty="0">
                <a:solidFill>
                  <a:srgbClr val="FF0000"/>
                </a:solidFill>
                <a:latin typeface="Cambria" panose="02040503050406030204" pitchFamily="18" charset="0"/>
                <a:ea typeface="Cambria" panose="02040503050406030204" pitchFamily="18" charset="0"/>
              </a:rPr>
              <a:t> epoch </a:t>
            </a:r>
            <a:endParaRPr lang="en-IN" sz="1000" b="1" i="1" dirty="0">
              <a:solidFill>
                <a:srgbClr val="FF0000"/>
              </a:solidFill>
              <a:latin typeface="Cambria" panose="02040503050406030204" pitchFamily="18" charset="0"/>
              <a:ea typeface="Cambria" panose="02040503050406030204" pitchFamily="18" charset="0"/>
            </a:endParaRPr>
          </a:p>
          <a:p>
            <a:pPr algn="just"/>
            <a:r>
              <a:rPr lang="en-IN" sz="1000" dirty="0">
                <a:latin typeface="Cambria" panose="02040503050406030204" pitchFamily="18" charset="0"/>
                <a:ea typeface="Cambria" panose="02040503050406030204" pitchFamily="18" charset="0"/>
                <a:sym typeface="+mn-ea"/>
              </a:rPr>
              <a:t>epoch</a:t>
            </a:r>
            <a:r>
              <a:rPr lang="en-IN" sz="1000" dirty="0">
                <a:latin typeface="Cambria" panose="02040503050406030204" pitchFamily="18" charset="0"/>
                <a:ea typeface="Cambria" panose="02040503050406030204" pitchFamily="18" charset="0"/>
              </a:rPr>
              <a:t>= 1:num_epochs    </a:t>
            </a:r>
            <a:endParaRPr lang="en-IN" sz="1000" dirty="0">
              <a:latin typeface="Cambria" panose="02040503050406030204" pitchFamily="18" charset="0"/>
              <a:ea typeface="Cambria" panose="02040503050406030204" pitchFamily="18" charset="0"/>
            </a:endParaRPr>
          </a:p>
          <a:p>
            <a:pPr algn="just"/>
            <a:r>
              <a:rPr lang="en-IN" sz="1000" b="1" i="1" dirty="0">
                <a:solidFill>
                  <a:srgbClr val="FF0000"/>
                </a:solidFill>
                <a:latin typeface="Cambria" panose="02040503050406030204" pitchFamily="18" charset="0"/>
                <a:ea typeface="Cambria" panose="02040503050406030204" pitchFamily="18" charset="0"/>
              </a:rPr>
              <a:t>% Forward pass</a:t>
            </a:r>
            <a:r>
              <a:rPr lang="en-IN" sz="1000" dirty="0">
                <a:latin typeface="Cambria" panose="02040503050406030204" pitchFamily="18" charset="0"/>
                <a:ea typeface="Cambria" panose="02040503050406030204" pitchFamily="18" charset="0"/>
              </a:rPr>
              <a:t>    </a:t>
            </a:r>
            <a:endParaRPr lang="en-IN" sz="1000" dirty="0">
              <a:latin typeface="Cambria" panose="02040503050406030204" pitchFamily="18" charset="0"/>
              <a:ea typeface="Cambria" panose="02040503050406030204" pitchFamily="18" charset="0"/>
            </a:endParaRPr>
          </a:p>
          <a:p>
            <a:pPr algn="just"/>
            <a:r>
              <a:rPr lang="en-IN" sz="1000" dirty="0" err="1">
                <a:latin typeface="Cambria" panose="02040503050406030204" pitchFamily="18" charset="0"/>
                <a:ea typeface="Cambria" panose="02040503050406030204" pitchFamily="18" charset="0"/>
              </a:rPr>
              <a:t>hidden_inputs</a:t>
            </a:r>
            <a:r>
              <a:rPr lang="en-IN" sz="1000" dirty="0">
                <a:latin typeface="Cambria" panose="02040503050406030204" pitchFamily="18" charset="0"/>
                <a:ea typeface="Cambria" panose="02040503050406030204" pitchFamily="18" charset="0"/>
              </a:rPr>
              <a:t> = </a:t>
            </a:r>
            <a:r>
              <a:rPr lang="en-IN" sz="1000" dirty="0" err="1">
                <a:latin typeface="Cambria" panose="02040503050406030204" pitchFamily="18" charset="0"/>
                <a:ea typeface="Cambria" panose="02040503050406030204" pitchFamily="18" charset="0"/>
              </a:rPr>
              <a:t>hidden_weights</a:t>
            </a:r>
            <a:r>
              <a:rPr lang="en-IN" sz="1000" dirty="0">
                <a:latin typeface="Cambria" panose="02040503050406030204" pitchFamily="18" charset="0"/>
                <a:ea typeface="Cambria" panose="02040503050406030204" pitchFamily="18" charset="0"/>
              </a:rPr>
              <a:t> * inputs';   </a:t>
            </a:r>
            <a:endParaRPr lang="en-IN" sz="1000" dirty="0">
              <a:latin typeface="Cambria" panose="02040503050406030204" pitchFamily="18" charset="0"/>
              <a:ea typeface="Cambria" panose="02040503050406030204" pitchFamily="18" charset="0"/>
            </a:endParaRPr>
          </a:p>
          <a:p>
            <a:pPr algn="just"/>
            <a:r>
              <a:rPr lang="en-IN" sz="1000" dirty="0">
                <a:latin typeface="Cambria" panose="02040503050406030204" pitchFamily="18" charset="0"/>
                <a:ea typeface="Cambria" panose="02040503050406030204" pitchFamily="18" charset="0"/>
              </a:rPr>
              <a:t> </a:t>
            </a:r>
            <a:r>
              <a:rPr lang="en-IN" sz="1000" dirty="0" err="1">
                <a:latin typeface="Cambria" panose="02040503050406030204" pitchFamily="18" charset="0"/>
                <a:ea typeface="Cambria" panose="02040503050406030204" pitchFamily="18" charset="0"/>
              </a:rPr>
              <a:t>hidden_outputs</a:t>
            </a:r>
            <a:r>
              <a:rPr lang="en-IN" sz="1000" dirty="0">
                <a:latin typeface="Cambria" panose="02040503050406030204" pitchFamily="18" charset="0"/>
                <a:ea typeface="Cambria" panose="02040503050406030204" pitchFamily="18" charset="0"/>
              </a:rPr>
              <a:t> = sigmoid(</a:t>
            </a:r>
            <a:r>
              <a:rPr lang="en-IN" sz="1000" dirty="0" err="1">
                <a:latin typeface="Cambria" panose="02040503050406030204" pitchFamily="18" charset="0"/>
                <a:ea typeface="Cambria" panose="02040503050406030204" pitchFamily="18" charset="0"/>
              </a:rPr>
              <a:t>hidden_inputs</a:t>
            </a:r>
            <a:r>
              <a:rPr lang="en-IN" sz="1000" dirty="0">
                <a:latin typeface="Cambria" panose="02040503050406030204" pitchFamily="18" charset="0"/>
                <a:ea typeface="Cambria" panose="02040503050406030204" pitchFamily="18" charset="0"/>
              </a:rPr>
              <a:t>)';    </a:t>
            </a:r>
            <a:endParaRPr lang="en-IN" sz="1000" dirty="0">
              <a:latin typeface="Cambria" panose="02040503050406030204" pitchFamily="18" charset="0"/>
              <a:ea typeface="Cambria" panose="02040503050406030204" pitchFamily="18" charset="0"/>
            </a:endParaRPr>
          </a:p>
          <a:p>
            <a:pPr algn="just"/>
            <a:r>
              <a:rPr lang="en-IN" sz="1000" dirty="0" err="1">
                <a:latin typeface="Cambria" panose="02040503050406030204" pitchFamily="18" charset="0"/>
                <a:ea typeface="Cambria" panose="02040503050406030204" pitchFamily="18" charset="0"/>
              </a:rPr>
              <a:t>output_inputs</a:t>
            </a:r>
            <a:r>
              <a:rPr lang="en-IN" sz="1000" dirty="0">
                <a:latin typeface="Cambria" panose="02040503050406030204" pitchFamily="18" charset="0"/>
                <a:ea typeface="Cambria" panose="02040503050406030204" pitchFamily="18" charset="0"/>
              </a:rPr>
              <a:t> = (</a:t>
            </a:r>
            <a:r>
              <a:rPr lang="en-IN" sz="1000" dirty="0" err="1">
                <a:latin typeface="Cambria" panose="02040503050406030204" pitchFamily="18" charset="0"/>
                <a:ea typeface="Cambria" panose="02040503050406030204" pitchFamily="18" charset="0"/>
              </a:rPr>
              <a:t>output_weights</a:t>
            </a:r>
            <a:r>
              <a:rPr lang="en-IN" sz="1000" dirty="0">
                <a:latin typeface="Cambria" panose="02040503050406030204" pitchFamily="18" charset="0"/>
                <a:ea typeface="Cambria" panose="02040503050406030204" pitchFamily="18" charset="0"/>
              </a:rPr>
              <a:t>)' * (</a:t>
            </a:r>
            <a:r>
              <a:rPr lang="en-IN" sz="1000" dirty="0" err="1">
                <a:latin typeface="Cambria" panose="02040503050406030204" pitchFamily="18" charset="0"/>
                <a:ea typeface="Cambria" panose="02040503050406030204" pitchFamily="18" charset="0"/>
              </a:rPr>
              <a:t>hidden_outputs</a:t>
            </a:r>
            <a:r>
              <a:rPr lang="en-IN" sz="1000" dirty="0">
                <a:latin typeface="Cambria" panose="02040503050406030204" pitchFamily="18" charset="0"/>
                <a:ea typeface="Cambria" panose="02040503050406030204" pitchFamily="18" charset="0"/>
              </a:rPr>
              <a:t>)' + (</a:t>
            </a:r>
            <a:r>
              <a:rPr lang="en-IN" sz="1000" dirty="0" err="1">
                <a:latin typeface="Cambria" panose="02040503050406030204" pitchFamily="18" charset="0"/>
                <a:ea typeface="Cambria" panose="02040503050406030204" pitchFamily="18" charset="0"/>
              </a:rPr>
              <a:t>output_bias</a:t>
            </a:r>
            <a:r>
              <a:rPr lang="en-IN" sz="1000" dirty="0">
                <a:latin typeface="Cambria" panose="02040503050406030204" pitchFamily="18" charset="0"/>
                <a:ea typeface="Cambria" panose="02040503050406030204" pitchFamily="18" charset="0"/>
              </a:rPr>
              <a:t>);    </a:t>
            </a:r>
            <a:endParaRPr lang="en-IN" sz="1000" dirty="0">
              <a:latin typeface="Cambria" panose="02040503050406030204" pitchFamily="18" charset="0"/>
              <a:ea typeface="Cambria" panose="02040503050406030204" pitchFamily="18" charset="0"/>
            </a:endParaRPr>
          </a:p>
          <a:p>
            <a:pPr algn="just"/>
            <a:r>
              <a:rPr lang="en-IN" sz="1000" dirty="0">
                <a:latin typeface="Cambria" panose="02040503050406030204" pitchFamily="18" charset="0"/>
                <a:ea typeface="Cambria" panose="02040503050406030204" pitchFamily="18" charset="0"/>
              </a:rPr>
              <a:t>output = sigmoid(</a:t>
            </a:r>
            <a:r>
              <a:rPr lang="en-IN" sz="1000" dirty="0" err="1">
                <a:latin typeface="Cambria" panose="02040503050406030204" pitchFamily="18" charset="0"/>
                <a:ea typeface="Cambria" panose="02040503050406030204" pitchFamily="18" charset="0"/>
              </a:rPr>
              <a:t>output_inputs</a:t>
            </a:r>
            <a:r>
              <a:rPr lang="en-IN" sz="1000" dirty="0">
                <a:latin typeface="Cambria" panose="02040503050406030204" pitchFamily="18" charset="0"/>
                <a:ea typeface="Cambria" panose="02040503050406030204" pitchFamily="18" charset="0"/>
              </a:rPr>
              <a:t>);        </a:t>
            </a:r>
            <a:endParaRPr lang="en-IN" sz="1000" dirty="0">
              <a:latin typeface="Cambria" panose="02040503050406030204" pitchFamily="18" charset="0"/>
              <a:ea typeface="Cambria" panose="02040503050406030204" pitchFamily="18" charset="0"/>
            </a:endParaRPr>
          </a:p>
          <a:p>
            <a:pPr algn="just"/>
            <a:r>
              <a:rPr lang="en-IN" sz="1000" b="1" i="1" dirty="0">
                <a:solidFill>
                  <a:srgbClr val="FF0000"/>
                </a:solidFill>
                <a:latin typeface="Cambria" panose="02040503050406030204" pitchFamily="18" charset="0"/>
                <a:ea typeface="Cambria" panose="02040503050406030204" pitchFamily="18" charset="0"/>
              </a:rPr>
              <a:t>% Calculate the error    </a:t>
            </a:r>
            <a:endParaRPr lang="en-IN" sz="1000" b="1" i="1" dirty="0">
              <a:solidFill>
                <a:srgbClr val="FF0000"/>
              </a:solidFill>
              <a:latin typeface="Cambria" panose="02040503050406030204" pitchFamily="18" charset="0"/>
              <a:ea typeface="Cambria" panose="02040503050406030204" pitchFamily="18" charset="0"/>
            </a:endParaRPr>
          </a:p>
          <a:p>
            <a:pPr algn="just"/>
            <a:r>
              <a:rPr lang="en-IN" sz="1000" dirty="0">
                <a:latin typeface="Cambria" panose="02040503050406030204" pitchFamily="18" charset="0"/>
                <a:ea typeface="Cambria" panose="02040503050406030204" pitchFamily="18" charset="0"/>
              </a:rPr>
              <a:t>error = outputs - output;        </a:t>
            </a:r>
            <a:endParaRPr lang="en-IN" sz="1000" dirty="0">
              <a:latin typeface="Cambria" panose="02040503050406030204" pitchFamily="18" charset="0"/>
              <a:ea typeface="Cambria" panose="02040503050406030204" pitchFamily="18" charset="0"/>
            </a:endParaRPr>
          </a:p>
          <a:p>
            <a:pPr algn="just"/>
            <a:endParaRPr lang="en-IN" sz="1000" dirty="0">
              <a:latin typeface="Cambria" panose="02040503050406030204" pitchFamily="18" charset="0"/>
              <a:ea typeface="Cambria" panose="02040503050406030204" pitchFamily="18" charset="0"/>
            </a:endParaRPr>
          </a:p>
          <a:p>
            <a:pPr algn="just"/>
            <a:endParaRPr lang="en-IN" sz="1000" dirty="0">
              <a:latin typeface="Cambria" panose="02040503050406030204" pitchFamily="18" charset="0"/>
              <a:ea typeface="Cambria" panose="02040503050406030204" pitchFamily="18" charset="0"/>
            </a:endParaRPr>
          </a:p>
        </p:txBody>
      </p:sp>
      <p:sp>
        <p:nvSpPr>
          <p:cNvPr id="4" name="Text Box 3"/>
          <p:cNvSpPr txBox="1"/>
          <p:nvPr/>
        </p:nvSpPr>
        <p:spPr>
          <a:xfrm>
            <a:off x="4419600" y="2362200"/>
            <a:ext cx="4638040" cy="3938270"/>
          </a:xfrm>
          <a:prstGeom prst="rect">
            <a:avLst/>
          </a:prstGeom>
          <a:noFill/>
        </p:spPr>
        <p:txBody>
          <a:bodyPr wrap="square" rtlCol="0" anchor="t">
            <a:spAutoFit/>
          </a:bodyPr>
          <a:p>
            <a:pPr algn="l"/>
            <a:r>
              <a:rPr lang="en-IN" sz="1000" b="1" i="1" dirty="0">
                <a:solidFill>
                  <a:srgbClr val="FF0000"/>
                </a:solidFill>
                <a:latin typeface="Cambria" panose="02040503050406030204" pitchFamily="18" charset="0"/>
                <a:ea typeface="Cambria" panose="02040503050406030204" pitchFamily="18" charset="0"/>
                <a:sym typeface="+mn-ea"/>
              </a:rPr>
              <a:t>% Backward pass  </a:t>
            </a:r>
            <a:r>
              <a:rPr lang="en-IN" sz="1000" dirty="0">
                <a:latin typeface="Cambria" panose="02040503050406030204" pitchFamily="18" charset="0"/>
                <a:ea typeface="Cambria" panose="02040503050406030204" pitchFamily="18" charset="0"/>
                <a:sym typeface="+mn-ea"/>
              </a:rPr>
              <a:t>  </a:t>
            </a:r>
            <a:endParaRPr lang="en-IN" sz="1000" dirty="0">
              <a:latin typeface="Cambria" panose="02040503050406030204" pitchFamily="18" charset="0"/>
              <a:ea typeface="Cambria" panose="02040503050406030204" pitchFamily="18" charset="0"/>
            </a:endParaRPr>
          </a:p>
          <a:p>
            <a:pPr algn="l"/>
            <a:r>
              <a:rPr lang="en-IN" sz="1000" dirty="0" err="1">
                <a:latin typeface="Cambria" panose="02040503050406030204" pitchFamily="18" charset="0"/>
                <a:ea typeface="Cambria" panose="02040503050406030204" pitchFamily="18" charset="0"/>
                <a:sym typeface="+mn-ea"/>
              </a:rPr>
              <a:t>output_delta</a:t>
            </a:r>
            <a:r>
              <a:rPr lang="en-IN" sz="1000" dirty="0">
                <a:latin typeface="Cambria" panose="02040503050406030204" pitchFamily="18" charset="0"/>
                <a:ea typeface="Cambria" panose="02040503050406030204" pitchFamily="18" charset="0"/>
                <a:sym typeface="+mn-ea"/>
              </a:rPr>
              <a:t> = error.* </a:t>
            </a:r>
            <a:r>
              <a:rPr lang="en-IN" sz="1000" dirty="0" err="1">
                <a:latin typeface="Cambria" panose="02040503050406030204" pitchFamily="18" charset="0"/>
                <a:ea typeface="Cambria" panose="02040503050406030204" pitchFamily="18" charset="0"/>
                <a:sym typeface="+mn-ea"/>
              </a:rPr>
              <a:t>sigmoid_derivative</a:t>
            </a:r>
            <a:r>
              <a:rPr lang="en-IN" sz="1000" dirty="0">
                <a:latin typeface="Cambria" panose="02040503050406030204" pitchFamily="18" charset="0"/>
                <a:ea typeface="Cambria" panose="02040503050406030204" pitchFamily="18" charset="0"/>
                <a:sym typeface="+mn-ea"/>
              </a:rPr>
              <a:t>(</a:t>
            </a:r>
            <a:r>
              <a:rPr lang="en-IN" sz="1000" dirty="0" err="1">
                <a:latin typeface="Cambria" panose="02040503050406030204" pitchFamily="18" charset="0"/>
                <a:ea typeface="Cambria" panose="02040503050406030204" pitchFamily="18" charset="0"/>
                <a:sym typeface="+mn-ea"/>
              </a:rPr>
              <a:t>output_inputs</a:t>
            </a:r>
            <a:r>
              <a:rPr lang="en-IN" sz="1000" dirty="0">
                <a:latin typeface="Cambria" panose="02040503050406030204" pitchFamily="18" charset="0"/>
                <a:ea typeface="Cambria" panose="02040503050406030204" pitchFamily="18" charset="0"/>
                <a:sym typeface="+mn-ea"/>
              </a:rPr>
              <a:t>);   </a:t>
            </a:r>
            <a:endParaRPr lang="en-IN" sz="1000" dirty="0">
              <a:latin typeface="Cambria" panose="02040503050406030204" pitchFamily="18" charset="0"/>
              <a:ea typeface="Cambria" panose="02040503050406030204" pitchFamily="18" charset="0"/>
            </a:endParaRPr>
          </a:p>
          <a:p>
            <a:pPr algn="l"/>
            <a:r>
              <a:rPr lang="en-IN" sz="1000" dirty="0">
                <a:latin typeface="Cambria" panose="02040503050406030204" pitchFamily="18" charset="0"/>
                <a:ea typeface="Cambria" panose="02040503050406030204" pitchFamily="18" charset="0"/>
                <a:sym typeface="+mn-ea"/>
              </a:rPr>
              <a:t> </a:t>
            </a:r>
            <a:r>
              <a:rPr lang="en-IN" sz="1000" dirty="0" err="1">
                <a:latin typeface="Cambria" panose="02040503050406030204" pitchFamily="18" charset="0"/>
                <a:ea typeface="Cambria" panose="02040503050406030204" pitchFamily="18" charset="0"/>
                <a:sym typeface="+mn-ea"/>
              </a:rPr>
              <a:t>hidden_delta</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output_weights</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output_delta</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sigmoid_derivative</a:t>
            </a:r>
            <a:r>
              <a:rPr lang="en-IN" sz="1000" dirty="0">
                <a:latin typeface="Cambria" panose="02040503050406030204" pitchFamily="18" charset="0"/>
                <a:ea typeface="Cambria" panose="02040503050406030204" pitchFamily="18" charset="0"/>
                <a:sym typeface="+mn-ea"/>
              </a:rPr>
              <a:t>(</a:t>
            </a:r>
            <a:r>
              <a:rPr lang="en-IN" sz="1000" dirty="0" err="1">
                <a:latin typeface="Cambria" panose="02040503050406030204" pitchFamily="18" charset="0"/>
                <a:ea typeface="Cambria" panose="02040503050406030204" pitchFamily="18" charset="0"/>
                <a:sym typeface="+mn-ea"/>
              </a:rPr>
              <a:t>hidden_inputs</a:t>
            </a:r>
            <a:r>
              <a:rPr lang="en-IN" sz="1000" dirty="0">
                <a:latin typeface="Cambria" panose="02040503050406030204" pitchFamily="18" charset="0"/>
                <a:ea typeface="Cambria" panose="02040503050406030204" pitchFamily="18" charset="0"/>
                <a:sym typeface="+mn-ea"/>
              </a:rPr>
              <a:t>)';    </a:t>
            </a:r>
            <a:endParaRPr lang="en-IN" sz="1000" dirty="0">
              <a:latin typeface="Cambria" panose="02040503050406030204" pitchFamily="18" charset="0"/>
              <a:ea typeface="Cambria" panose="02040503050406030204" pitchFamily="18" charset="0"/>
            </a:endParaRPr>
          </a:p>
          <a:p>
            <a:pPr algn="l"/>
            <a:r>
              <a:rPr lang="en-IN" sz="1000" b="1" i="1" dirty="0">
                <a:solidFill>
                  <a:srgbClr val="FF0000"/>
                </a:solidFill>
                <a:latin typeface="Cambria" panose="02040503050406030204" pitchFamily="18" charset="0"/>
                <a:ea typeface="Cambria" panose="02040503050406030204" pitchFamily="18" charset="0"/>
                <a:sym typeface="+mn-ea"/>
              </a:rPr>
              <a:t>% Update the weights and biases   </a:t>
            </a:r>
            <a:r>
              <a:rPr lang="en-IN" sz="1000" dirty="0">
                <a:latin typeface="Cambria" panose="02040503050406030204" pitchFamily="18" charset="0"/>
                <a:ea typeface="Cambria" panose="02040503050406030204" pitchFamily="18" charset="0"/>
                <a:sym typeface="+mn-ea"/>
              </a:rPr>
              <a:t> </a:t>
            </a:r>
            <a:endParaRPr lang="en-IN" sz="1000" dirty="0">
              <a:latin typeface="Cambria" panose="02040503050406030204" pitchFamily="18" charset="0"/>
              <a:ea typeface="Cambria" panose="02040503050406030204" pitchFamily="18" charset="0"/>
            </a:endParaRPr>
          </a:p>
          <a:p>
            <a:pPr algn="l"/>
            <a:r>
              <a:rPr lang="en-IN" sz="1000" dirty="0" err="1">
                <a:latin typeface="Cambria" panose="02040503050406030204" pitchFamily="18" charset="0"/>
                <a:ea typeface="Cambria" panose="02040503050406030204" pitchFamily="18" charset="0"/>
                <a:sym typeface="+mn-ea"/>
              </a:rPr>
              <a:t>output_weights</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output_weights</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learning_rate</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output_delta</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hidden_outputs</a:t>
            </a:r>
            <a:r>
              <a:rPr lang="en-IN" sz="1000" dirty="0">
                <a:latin typeface="Cambria" panose="02040503050406030204" pitchFamily="18" charset="0"/>
                <a:ea typeface="Cambria" panose="02040503050406030204" pitchFamily="18" charset="0"/>
                <a:sym typeface="+mn-ea"/>
              </a:rPr>
              <a:t>)';    </a:t>
            </a:r>
            <a:endParaRPr lang="en-IN" sz="1000" dirty="0">
              <a:latin typeface="Cambria" panose="02040503050406030204" pitchFamily="18" charset="0"/>
              <a:ea typeface="Cambria" panose="02040503050406030204" pitchFamily="18" charset="0"/>
              <a:sym typeface="+mn-ea"/>
            </a:endParaRPr>
          </a:p>
          <a:p>
            <a:pPr algn="l"/>
            <a:r>
              <a:rPr lang="en-IN" sz="1000" dirty="0" err="1">
                <a:latin typeface="Cambria" panose="02040503050406030204" pitchFamily="18" charset="0"/>
                <a:ea typeface="Cambria" panose="02040503050406030204" pitchFamily="18" charset="0"/>
                <a:sym typeface="+mn-ea"/>
              </a:rPr>
              <a:t>output_bias</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output_bias</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learning_rate</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output_delta</a:t>
            </a:r>
            <a:r>
              <a:rPr lang="en-IN" sz="1000" dirty="0">
                <a:latin typeface="Cambria" panose="02040503050406030204" pitchFamily="18" charset="0"/>
                <a:ea typeface="Cambria" panose="02040503050406030204" pitchFamily="18" charset="0"/>
                <a:sym typeface="+mn-ea"/>
              </a:rPr>
              <a:t>;    </a:t>
            </a:r>
            <a:endParaRPr lang="en-IN" sz="1000" dirty="0">
              <a:latin typeface="Cambria" panose="02040503050406030204" pitchFamily="18" charset="0"/>
              <a:ea typeface="Cambria" panose="02040503050406030204" pitchFamily="18" charset="0"/>
            </a:endParaRPr>
          </a:p>
          <a:p>
            <a:pPr algn="l"/>
            <a:r>
              <a:rPr lang="en-IN" sz="1000" dirty="0" err="1">
                <a:latin typeface="Cambria" panose="02040503050406030204" pitchFamily="18" charset="0"/>
                <a:ea typeface="Cambria" panose="02040503050406030204" pitchFamily="18" charset="0"/>
                <a:sym typeface="+mn-ea"/>
              </a:rPr>
              <a:t>hidden_weights</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hidden_weights</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learning_rate</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hidden_delta</a:t>
            </a:r>
            <a:r>
              <a:rPr lang="en-IN" sz="1000" dirty="0">
                <a:latin typeface="Cambria" panose="02040503050406030204" pitchFamily="18" charset="0"/>
                <a:ea typeface="Cambria" panose="02040503050406030204" pitchFamily="18" charset="0"/>
                <a:sym typeface="+mn-ea"/>
              </a:rPr>
              <a:t>' * inputs);   </a:t>
            </a:r>
            <a:endParaRPr lang="en-IN" sz="1000" dirty="0">
              <a:latin typeface="Cambria" panose="02040503050406030204" pitchFamily="18" charset="0"/>
              <a:ea typeface="Cambria" panose="02040503050406030204" pitchFamily="18" charset="0"/>
            </a:endParaRPr>
          </a:p>
          <a:p>
            <a:pPr algn="l"/>
            <a:r>
              <a:rPr lang="en-IN" sz="1000" dirty="0">
                <a:latin typeface="Cambria" panose="02040503050406030204" pitchFamily="18" charset="0"/>
                <a:ea typeface="Cambria" panose="02040503050406030204" pitchFamily="18" charset="0"/>
                <a:sym typeface="+mn-ea"/>
              </a:rPr>
              <a:t> </a:t>
            </a:r>
            <a:r>
              <a:rPr lang="en-IN" sz="1000" dirty="0" err="1">
                <a:latin typeface="Cambria" panose="02040503050406030204" pitchFamily="18" charset="0"/>
                <a:ea typeface="Cambria" panose="02040503050406030204" pitchFamily="18" charset="0"/>
                <a:sym typeface="+mn-ea"/>
              </a:rPr>
              <a:t>hidden_bias</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hidden_bias</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learning_rate</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hidden_delta</a:t>
            </a:r>
            <a:r>
              <a:rPr lang="en-IN" sz="1000" dirty="0">
                <a:latin typeface="Cambria" panose="02040503050406030204" pitchFamily="18" charset="0"/>
                <a:ea typeface="Cambria" panose="02040503050406030204" pitchFamily="18" charset="0"/>
                <a:sym typeface="+mn-ea"/>
              </a:rPr>
              <a:t>;</a:t>
            </a:r>
            <a:endParaRPr lang="en-IN" sz="1000" dirty="0">
              <a:latin typeface="Cambria" panose="02040503050406030204" pitchFamily="18" charset="0"/>
              <a:ea typeface="Cambria" panose="02040503050406030204" pitchFamily="18" charset="0"/>
            </a:endParaRPr>
          </a:p>
          <a:p>
            <a:pPr algn="l"/>
            <a:r>
              <a:rPr lang="en-IN" sz="1000" dirty="0">
                <a:latin typeface="Cambria" panose="02040503050406030204" pitchFamily="18" charset="0"/>
                <a:ea typeface="Cambria" panose="02040503050406030204" pitchFamily="18" charset="0"/>
                <a:sym typeface="+mn-ea"/>
              </a:rPr>
              <a:t>end</a:t>
            </a:r>
            <a:endParaRPr lang="en-IN" sz="1000" dirty="0">
              <a:latin typeface="Cambria" panose="02040503050406030204" pitchFamily="18" charset="0"/>
              <a:ea typeface="Cambria" panose="02040503050406030204" pitchFamily="18" charset="0"/>
            </a:endParaRPr>
          </a:p>
          <a:p>
            <a:pPr algn="l"/>
            <a:r>
              <a:rPr lang="en-IN" sz="1000" b="1" i="1" dirty="0">
                <a:solidFill>
                  <a:srgbClr val="FF0000"/>
                </a:solidFill>
                <a:latin typeface="Cambria" panose="02040503050406030204" pitchFamily="18" charset="0"/>
                <a:ea typeface="Cambria" panose="02040503050406030204" pitchFamily="18" charset="0"/>
                <a:sym typeface="+mn-ea"/>
              </a:rPr>
              <a:t>% Test the network on a new </a:t>
            </a:r>
            <a:r>
              <a:rPr lang="en-IN" sz="1000" b="1" i="1" dirty="0" err="1">
                <a:solidFill>
                  <a:srgbClr val="FF0000"/>
                </a:solidFill>
                <a:latin typeface="Cambria" panose="02040503050406030204" pitchFamily="18" charset="0"/>
                <a:ea typeface="Cambria" panose="02040503050406030204" pitchFamily="18" charset="0"/>
                <a:sym typeface="+mn-ea"/>
              </a:rPr>
              <a:t>input</a:t>
            </a:r>
            <a:endParaRPr lang="en-IN" sz="1000" b="1" i="1" dirty="0" err="1">
              <a:solidFill>
                <a:srgbClr val="FF0000"/>
              </a:solidFill>
              <a:latin typeface="Cambria" panose="02040503050406030204" pitchFamily="18" charset="0"/>
              <a:ea typeface="Cambria" panose="02040503050406030204" pitchFamily="18" charset="0"/>
              <a:sym typeface="+mn-ea"/>
            </a:endParaRPr>
          </a:p>
          <a:p>
            <a:pPr algn="l"/>
            <a:r>
              <a:rPr lang="en-IN" sz="1000" dirty="0" err="1">
                <a:latin typeface="Cambria" panose="02040503050406030204" pitchFamily="18" charset="0"/>
                <a:ea typeface="Cambria" panose="02040503050406030204" pitchFamily="18" charset="0"/>
                <a:sym typeface="+mn-ea"/>
              </a:rPr>
              <a:t>test_input</a:t>
            </a:r>
            <a:r>
              <a:rPr lang="en-IN" sz="1000" dirty="0">
                <a:latin typeface="Cambria" panose="02040503050406030204" pitchFamily="18" charset="0"/>
                <a:ea typeface="Cambria" panose="02040503050406030204" pitchFamily="18" charset="0"/>
                <a:sym typeface="+mn-ea"/>
              </a:rPr>
              <a:t> = [0.5 0.5 1];</a:t>
            </a:r>
            <a:endParaRPr lang="en-IN" sz="1000" dirty="0">
              <a:latin typeface="Cambria" panose="02040503050406030204" pitchFamily="18" charset="0"/>
              <a:ea typeface="Cambria" panose="02040503050406030204" pitchFamily="18" charset="0"/>
              <a:sym typeface="+mn-ea"/>
            </a:endParaRPr>
          </a:p>
          <a:p>
            <a:pPr algn="l"/>
            <a:r>
              <a:rPr lang="en-IN" sz="1000" dirty="0" err="1">
                <a:latin typeface="Cambria" panose="02040503050406030204" pitchFamily="18" charset="0"/>
                <a:ea typeface="Cambria" panose="02040503050406030204" pitchFamily="18" charset="0"/>
                <a:sym typeface="+mn-ea"/>
              </a:rPr>
              <a:t>hidden_output</a:t>
            </a:r>
            <a:r>
              <a:rPr lang="en-IN" sz="1000" dirty="0">
                <a:latin typeface="Cambria" panose="02040503050406030204" pitchFamily="18" charset="0"/>
                <a:ea typeface="Cambria" panose="02040503050406030204" pitchFamily="18" charset="0"/>
                <a:sym typeface="+mn-ea"/>
              </a:rPr>
              <a:t> = sigmoid(</a:t>
            </a:r>
            <a:r>
              <a:rPr lang="en-IN" sz="1000" dirty="0" err="1">
                <a:latin typeface="Cambria" panose="02040503050406030204" pitchFamily="18" charset="0"/>
                <a:ea typeface="Cambria" panose="02040503050406030204" pitchFamily="18" charset="0"/>
                <a:sym typeface="+mn-ea"/>
              </a:rPr>
              <a:t>hidden_weights</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test_input</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hidden_bias</a:t>
            </a:r>
            <a:r>
              <a:rPr lang="en-IN" sz="1000" dirty="0">
                <a:latin typeface="Cambria" panose="02040503050406030204" pitchFamily="18" charset="0"/>
                <a:ea typeface="Cambria" panose="02040503050406030204" pitchFamily="18" charset="0"/>
                <a:sym typeface="+mn-ea"/>
              </a:rPr>
              <a:t>’);</a:t>
            </a:r>
            <a:endParaRPr lang="en-IN" sz="1000" dirty="0">
              <a:latin typeface="Cambria" panose="02040503050406030204" pitchFamily="18" charset="0"/>
              <a:ea typeface="Cambria" panose="02040503050406030204" pitchFamily="18" charset="0"/>
            </a:endParaRPr>
          </a:p>
          <a:p>
            <a:pPr algn="l"/>
            <a:r>
              <a:rPr lang="en-IN" sz="1000" dirty="0" err="1">
                <a:latin typeface="Cambria" panose="02040503050406030204" pitchFamily="18" charset="0"/>
                <a:ea typeface="Cambria" panose="02040503050406030204" pitchFamily="18" charset="0"/>
                <a:sym typeface="+mn-ea"/>
              </a:rPr>
              <a:t>test_output</a:t>
            </a:r>
            <a:r>
              <a:rPr lang="en-IN" sz="1000" dirty="0">
                <a:latin typeface="Cambria" panose="02040503050406030204" pitchFamily="18" charset="0"/>
                <a:ea typeface="Cambria" panose="02040503050406030204" pitchFamily="18" charset="0"/>
                <a:sym typeface="+mn-ea"/>
              </a:rPr>
              <a:t> = sigmoid(</a:t>
            </a:r>
            <a:r>
              <a:rPr lang="en-IN" sz="1000" dirty="0" err="1">
                <a:latin typeface="Cambria" panose="02040503050406030204" pitchFamily="18" charset="0"/>
                <a:ea typeface="Cambria" panose="02040503050406030204" pitchFamily="18" charset="0"/>
                <a:sym typeface="+mn-ea"/>
              </a:rPr>
              <a:t>output_weights</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hidden_output</a:t>
            </a:r>
            <a:r>
              <a:rPr lang="en-IN" sz="1000" dirty="0">
                <a:latin typeface="Cambria" panose="02040503050406030204" pitchFamily="18" charset="0"/>
                <a:ea typeface="Cambria" panose="02040503050406030204" pitchFamily="18" charset="0"/>
                <a:sym typeface="+mn-ea"/>
              </a:rPr>
              <a:t> + </a:t>
            </a:r>
            <a:r>
              <a:rPr lang="en-IN" sz="1000" dirty="0" err="1">
                <a:latin typeface="Cambria" panose="02040503050406030204" pitchFamily="18" charset="0"/>
                <a:ea typeface="Cambria" panose="02040503050406030204" pitchFamily="18" charset="0"/>
                <a:sym typeface="+mn-ea"/>
              </a:rPr>
              <a:t>output_bias</a:t>
            </a:r>
            <a:r>
              <a:rPr lang="en-IN" sz="1000" dirty="0">
                <a:latin typeface="Cambria" panose="02040503050406030204" pitchFamily="18" charset="0"/>
                <a:ea typeface="Cambria" panose="02040503050406030204" pitchFamily="18" charset="0"/>
                <a:sym typeface="+mn-ea"/>
              </a:rPr>
              <a:t>);</a:t>
            </a:r>
            <a:endParaRPr lang="en-IN" sz="1000" dirty="0">
              <a:latin typeface="Cambria" panose="02040503050406030204" pitchFamily="18" charset="0"/>
              <a:ea typeface="Cambria" panose="02040503050406030204" pitchFamily="18" charset="0"/>
            </a:endParaRPr>
          </a:p>
          <a:p>
            <a:pPr algn="l"/>
            <a:r>
              <a:rPr lang="en-IN" sz="1000" b="1" i="1" dirty="0">
                <a:solidFill>
                  <a:srgbClr val="FF0000"/>
                </a:solidFill>
                <a:latin typeface="Cambria" panose="02040503050406030204" pitchFamily="18" charset="0"/>
                <a:ea typeface="Cambria" panose="02040503050406030204" pitchFamily="18" charset="0"/>
                <a:sym typeface="+mn-ea"/>
              </a:rPr>
              <a:t>% Print the </a:t>
            </a:r>
            <a:r>
              <a:rPr lang="en-IN" sz="1000" b="1" i="1" dirty="0" err="1">
                <a:solidFill>
                  <a:srgbClr val="FF0000"/>
                </a:solidFill>
                <a:latin typeface="Cambria" panose="02040503050406030204" pitchFamily="18" charset="0"/>
                <a:ea typeface="Cambria" panose="02040503050406030204" pitchFamily="18" charset="0"/>
                <a:sym typeface="+mn-ea"/>
              </a:rPr>
              <a:t>output</a:t>
            </a:r>
            <a:endParaRPr lang="en-IN" sz="1000" b="1" i="1" dirty="0" err="1">
              <a:solidFill>
                <a:srgbClr val="FF0000"/>
              </a:solidFill>
              <a:latin typeface="Cambria" panose="02040503050406030204" pitchFamily="18" charset="0"/>
              <a:ea typeface="Cambria" panose="02040503050406030204" pitchFamily="18" charset="0"/>
              <a:sym typeface="+mn-ea"/>
            </a:endParaRPr>
          </a:p>
          <a:p>
            <a:pPr algn="l"/>
            <a:r>
              <a:rPr lang="en-IN" sz="1000" dirty="0" err="1">
                <a:latin typeface="Cambria" panose="02040503050406030204" pitchFamily="18" charset="0"/>
                <a:ea typeface="Cambria" panose="02040503050406030204" pitchFamily="18" charset="0"/>
                <a:sym typeface="+mn-ea"/>
              </a:rPr>
              <a:t>if</a:t>
            </a:r>
            <a:r>
              <a:rPr lang="en-IN" sz="1000" dirty="0">
                <a:latin typeface="Cambria" panose="02040503050406030204" pitchFamily="18" charset="0"/>
                <a:ea typeface="Cambria" panose="02040503050406030204" pitchFamily="18" charset="0"/>
                <a:sym typeface="+mn-ea"/>
              </a:rPr>
              <a:t> </a:t>
            </a:r>
            <a:r>
              <a:rPr lang="en-IN" sz="1000" dirty="0" err="1">
                <a:latin typeface="Cambria" panose="02040503050406030204" pitchFamily="18" charset="0"/>
                <a:ea typeface="Cambria" panose="02040503050406030204" pitchFamily="18" charset="0"/>
                <a:sym typeface="+mn-ea"/>
              </a:rPr>
              <a:t>test_output</a:t>
            </a:r>
            <a:r>
              <a:rPr lang="en-IN" sz="1000" dirty="0">
                <a:latin typeface="Cambria" panose="02040503050406030204" pitchFamily="18" charset="0"/>
                <a:ea typeface="Cambria" panose="02040503050406030204" pitchFamily="18" charset="0"/>
                <a:sym typeface="+mn-ea"/>
              </a:rPr>
              <a:t> &lt; 0.5   </a:t>
            </a:r>
            <a:endParaRPr lang="en-IN" sz="1000" dirty="0">
              <a:latin typeface="Cambria" panose="02040503050406030204" pitchFamily="18" charset="0"/>
              <a:ea typeface="Cambria" panose="02040503050406030204" pitchFamily="18" charset="0"/>
            </a:endParaRPr>
          </a:p>
          <a:p>
            <a:pPr algn="l"/>
            <a:r>
              <a:rPr lang="en-IN" sz="1000" dirty="0">
                <a:latin typeface="Cambria" panose="02040503050406030204" pitchFamily="18" charset="0"/>
                <a:ea typeface="Cambria" panose="02040503050406030204" pitchFamily="18" charset="0"/>
                <a:sym typeface="+mn-ea"/>
              </a:rPr>
              <a:t> </a:t>
            </a:r>
            <a:r>
              <a:rPr lang="en-IN" sz="1000" dirty="0" err="1">
                <a:latin typeface="Cambria" panose="02040503050406030204" pitchFamily="18" charset="0"/>
                <a:ea typeface="Cambria" panose="02040503050406030204" pitchFamily="18" charset="0"/>
                <a:sym typeface="+mn-ea"/>
              </a:rPr>
              <a:t>disp</a:t>
            </a:r>
            <a:r>
              <a:rPr lang="en-IN" sz="1000" dirty="0">
                <a:latin typeface="Cambria" panose="02040503050406030204" pitchFamily="18" charset="0"/>
                <a:ea typeface="Cambria" panose="02040503050406030204" pitchFamily="18" charset="0"/>
                <a:sym typeface="+mn-ea"/>
              </a:rPr>
              <a:t>('This </a:t>
            </a:r>
            <a:r>
              <a:rPr lang="en-IN" sz="1000" dirty="0" err="1">
                <a:latin typeface="Cambria" panose="02040503050406030204" pitchFamily="18" charset="0"/>
                <a:ea typeface="Cambria" panose="02040503050406030204" pitchFamily="18" charset="0"/>
                <a:sym typeface="+mn-ea"/>
              </a:rPr>
              <a:t>color</a:t>
            </a:r>
            <a:r>
              <a:rPr lang="en-IN" sz="1000" dirty="0">
                <a:latin typeface="Cambria" panose="02040503050406030204" pitchFamily="18" charset="0"/>
                <a:ea typeface="Cambria" panose="02040503050406030204" pitchFamily="18" charset="0"/>
                <a:sym typeface="+mn-ea"/>
              </a:rPr>
              <a:t> is classified as class 1’);</a:t>
            </a:r>
            <a:endParaRPr lang="en-IN" sz="1000" dirty="0">
              <a:latin typeface="Cambria" panose="02040503050406030204" pitchFamily="18" charset="0"/>
              <a:ea typeface="Cambria" panose="02040503050406030204" pitchFamily="18" charset="0"/>
            </a:endParaRPr>
          </a:p>
          <a:p>
            <a:pPr algn="l"/>
            <a:r>
              <a:rPr lang="en-IN" sz="1000" dirty="0">
                <a:latin typeface="Cambria" panose="02040503050406030204" pitchFamily="18" charset="0"/>
                <a:ea typeface="Cambria" panose="02040503050406030204" pitchFamily="18" charset="0"/>
                <a:sym typeface="+mn-ea"/>
              </a:rPr>
              <a:t>else   </a:t>
            </a:r>
            <a:endParaRPr lang="en-IN" sz="1000" dirty="0">
              <a:latin typeface="Cambria" panose="02040503050406030204" pitchFamily="18" charset="0"/>
              <a:ea typeface="Cambria" panose="02040503050406030204" pitchFamily="18" charset="0"/>
            </a:endParaRPr>
          </a:p>
          <a:p>
            <a:pPr algn="l"/>
            <a:r>
              <a:rPr lang="en-IN" sz="1000" dirty="0">
                <a:latin typeface="Cambria" panose="02040503050406030204" pitchFamily="18" charset="0"/>
                <a:ea typeface="Cambria" panose="02040503050406030204" pitchFamily="18" charset="0"/>
                <a:sym typeface="+mn-ea"/>
              </a:rPr>
              <a:t> </a:t>
            </a:r>
            <a:r>
              <a:rPr lang="en-IN" sz="1000" dirty="0" err="1">
                <a:latin typeface="Cambria" panose="02040503050406030204" pitchFamily="18" charset="0"/>
                <a:ea typeface="Cambria" panose="02040503050406030204" pitchFamily="18" charset="0"/>
                <a:sym typeface="+mn-ea"/>
              </a:rPr>
              <a:t>disp</a:t>
            </a:r>
            <a:r>
              <a:rPr lang="en-IN" sz="1000" dirty="0">
                <a:latin typeface="Cambria" panose="02040503050406030204" pitchFamily="18" charset="0"/>
                <a:ea typeface="Cambria" panose="02040503050406030204" pitchFamily="18" charset="0"/>
                <a:sym typeface="+mn-ea"/>
              </a:rPr>
              <a:t>('This </a:t>
            </a:r>
            <a:r>
              <a:rPr lang="en-IN" sz="1000" dirty="0" err="1">
                <a:latin typeface="Cambria" panose="02040503050406030204" pitchFamily="18" charset="0"/>
                <a:ea typeface="Cambria" panose="02040503050406030204" pitchFamily="18" charset="0"/>
                <a:sym typeface="+mn-ea"/>
              </a:rPr>
              <a:t>color</a:t>
            </a:r>
            <a:r>
              <a:rPr lang="en-IN" sz="1000" dirty="0">
                <a:latin typeface="Cambria" panose="02040503050406030204" pitchFamily="18" charset="0"/>
                <a:ea typeface="Cambria" panose="02040503050406030204" pitchFamily="18" charset="0"/>
                <a:sym typeface="+mn-ea"/>
              </a:rPr>
              <a:t> is classified as class 2’);</a:t>
            </a:r>
            <a:endParaRPr lang="en-IN" sz="1000" dirty="0">
              <a:latin typeface="Cambria" panose="02040503050406030204" pitchFamily="18" charset="0"/>
              <a:ea typeface="Cambria" panose="02040503050406030204" pitchFamily="18" charset="0"/>
            </a:endParaRPr>
          </a:p>
          <a:p>
            <a:pPr algn="l"/>
            <a:r>
              <a:rPr lang="en-IN" sz="1000" dirty="0">
                <a:latin typeface="Cambria" panose="02040503050406030204" pitchFamily="18" charset="0"/>
                <a:ea typeface="Cambria" panose="02040503050406030204" pitchFamily="18" charset="0"/>
                <a:sym typeface="+mn-ea"/>
              </a:rPr>
              <a:t>End</a:t>
            </a:r>
            <a:endParaRPr lang="en-IN" sz="1000" dirty="0">
              <a:latin typeface="Cambria" panose="02040503050406030204" pitchFamily="18" charset="0"/>
              <a:ea typeface="Cambria" panose="02040503050406030204" pitchFamily="18" charset="0"/>
            </a:endParaRPr>
          </a:p>
          <a:p>
            <a:pPr algn="l"/>
            <a:r>
              <a:rPr lang="en-IN" sz="1000" b="1" i="1" dirty="0">
                <a:solidFill>
                  <a:srgbClr val="FF0000"/>
                </a:solidFill>
                <a:latin typeface="Cambria" panose="02040503050406030204" pitchFamily="18" charset="0"/>
                <a:ea typeface="Cambria" panose="02040503050406030204" pitchFamily="18" charset="0"/>
                <a:sym typeface="+mn-ea"/>
              </a:rPr>
              <a:t>% Define the sigmoid derivative </a:t>
            </a:r>
            <a:r>
              <a:rPr lang="en-IN" sz="1000" b="1" i="1" dirty="0" err="1">
                <a:solidFill>
                  <a:srgbClr val="FF0000"/>
                </a:solidFill>
                <a:latin typeface="Cambria" panose="02040503050406030204" pitchFamily="18" charset="0"/>
                <a:ea typeface="Cambria" panose="02040503050406030204" pitchFamily="18" charset="0"/>
                <a:sym typeface="+mn-ea"/>
              </a:rPr>
              <a:t>function</a:t>
            </a:r>
            <a:endParaRPr lang="en-IN" sz="1000" b="1" i="1" dirty="0" err="1">
              <a:solidFill>
                <a:srgbClr val="FF0000"/>
              </a:solidFill>
              <a:latin typeface="Cambria" panose="02040503050406030204" pitchFamily="18" charset="0"/>
              <a:ea typeface="Cambria" panose="02040503050406030204" pitchFamily="18" charset="0"/>
              <a:sym typeface="+mn-ea"/>
            </a:endParaRPr>
          </a:p>
          <a:p>
            <a:pPr algn="l"/>
            <a:r>
              <a:rPr lang="en-IN" sz="1000" dirty="0" err="1">
                <a:latin typeface="Cambria" panose="02040503050406030204" pitchFamily="18" charset="0"/>
                <a:ea typeface="Cambria" panose="02040503050406030204" pitchFamily="18" charset="0"/>
                <a:sym typeface="+mn-ea"/>
              </a:rPr>
              <a:t>function</a:t>
            </a:r>
            <a:r>
              <a:rPr lang="en-IN" sz="1000" dirty="0">
                <a:latin typeface="Cambria" panose="02040503050406030204" pitchFamily="18" charset="0"/>
                <a:ea typeface="Cambria" panose="02040503050406030204" pitchFamily="18" charset="0"/>
                <a:sym typeface="+mn-ea"/>
              </a:rPr>
              <a:t> y = </a:t>
            </a:r>
            <a:r>
              <a:rPr lang="en-IN" sz="1000" dirty="0" err="1">
                <a:latin typeface="Cambria" panose="02040503050406030204" pitchFamily="18" charset="0"/>
                <a:ea typeface="Cambria" panose="02040503050406030204" pitchFamily="18" charset="0"/>
                <a:sym typeface="+mn-ea"/>
              </a:rPr>
              <a:t>sigmoid_derivative</a:t>
            </a:r>
            <a:r>
              <a:rPr lang="en-IN" sz="1000" dirty="0">
                <a:latin typeface="Cambria" panose="02040503050406030204" pitchFamily="18" charset="0"/>
                <a:ea typeface="Cambria" panose="02040503050406030204" pitchFamily="18" charset="0"/>
                <a:sym typeface="+mn-ea"/>
              </a:rPr>
              <a:t>(x)</a:t>
            </a:r>
            <a:r>
              <a:rPr lang="en-US" altLang="en-IN" sz="1000" dirty="0">
                <a:latin typeface="Cambria" panose="02040503050406030204" pitchFamily="18" charset="0"/>
                <a:ea typeface="Cambria" panose="02040503050406030204" pitchFamily="18" charset="0"/>
                <a:sym typeface="+mn-ea"/>
              </a:rPr>
              <a:t>;</a:t>
            </a:r>
            <a:r>
              <a:rPr lang="en-IN" sz="1000" dirty="0">
                <a:latin typeface="Cambria" panose="02040503050406030204" pitchFamily="18" charset="0"/>
                <a:ea typeface="Cambria" panose="02040503050406030204" pitchFamily="18" charset="0"/>
                <a:sym typeface="+mn-ea"/>
              </a:rPr>
              <a:t>    </a:t>
            </a:r>
            <a:endParaRPr lang="en-IN" sz="1000" dirty="0">
              <a:latin typeface="Cambria" panose="02040503050406030204" pitchFamily="18" charset="0"/>
              <a:ea typeface="Cambria" panose="02040503050406030204" pitchFamily="18" charset="0"/>
              <a:sym typeface="+mn-ea"/>
            </a:endParaRPr>
          </a:p>
          <a:p>
            <a:pPr algn="l"/>
            <a:r>
              <a:rPr lang="en-IN" sz="1000" dirty="0">
                <a:latin typeface="Cambria" panose="02040503050406030204" pitchFamily="18" charset="0"/>
                <a:ea typeface="Cambria" panose="02040503050406030204" pitchFamily="18" charset="0"/>
                <a:sym typeface="+mn-ea"/>
              </a:rPr>
              <a:t>y = sigmoid(x) .* (1 - sigmoid(x));</a:t>
            </a:r>
            <a:endParaRPr lang="en-IN" sz="1000" dirty="0">
              <a:latin typeface="Cambria" panose="02040503050406030204" pitchFamily="18" charset="0"/>
              <a:ea typeface="Cambria" panose="02040503050406030204" pitchFamily="18" charset="0"/>
            </a:endParaRPr>
          </a:p>
          <a:p>
            <a:pPr algn="l"/>
            <a:r>
              <a:rPr lang="en-IN" sz="1000" dirty="0">
                <a:latin typeface="Cambria" panose="02040503050406030204" pitchFamily="18" charset="0"/>
                <a:ea typeface="Cambria" panose="02040503050406030204" pitchFamily="18" charset="0"/>
                <a:sym typeface="+mn-ea"/>
              </a:rPr>
              <a:t>end</a:t>
            </a:r>
            <a:endParaRPr lang="en-IN" sz="1000" dirty="0">
              <a:latin typeface="Cambria" panose="02040503050406030204" pitchFamily="18" charset="0"/>
              <a:ea typeface="Cambria" panose="02040503050406030204" pitchFamily="18"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8375" y="152400"/>
            <a:ext cx="5993130" cy="533400"/>
          </a:xfrm>
        </p:spPr>
        <p:txBody>
          <a:bodyPr/>
          <a:lstStyle/>
          <a:p>
            <a:r>
              <a:rPr lang="en-US" altLang="en-IN" dirty="0">
                <a:latin typeface="Times New Roman" panose="02020603050405020304" pitchFamily="18" charset="0"/>
                <a:cs typeface="Times New Roman" panose="02020603050405020304" pitchFamily="18" charset="0"/>
              </a:rPr>
              <a:t>EXECUTION RESULTS</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lum bright="-42000" contrast="42000"/>
          </a:blip>
          <a:srcRect r="128" b="18078"/>
          <a:stretch>
            <a:fillRect/>
          </a:stretch>
        </p:blipFill>
        <p:spPr>
          <a:xfrm>
            <a:off x="685800" y="1244600"/>
            <a:ext cx="7719060" cy="4178300"/>
          </a:xfrm>
          <a:prstGeom prst="rect">
            <a:avLst/>
          </a:prstGeom>
        </p:spPr>
      </p:pic>
      <p:sp>
        <p:nvSpPr>
          <p:cNvPr id="8" name="TextBox 7"/>
          <p:cNvSpPr txBox="1"/>
          <p:nvPr/>
        </p:nvSpPr>
        <p:spPr>
          <a:xfrm>
            <a:off x="2247900" y="5486400"/>
            <a:ext cx="5048885" cy="368300"/>
          </a:xfrm>
          <a:prstGeom prst="rect">
            <a:avLst/>
          </a:prstGeom>
          <a:noFill/>
        </p:spPr>
        <p:txBody>
          <a:bodyPr wrap="square" rtlCol="0">
            <a:spAutoFit/>
          </a:bodyPr>
          <a:lstStyle/>
          <a:p>
            <a:r>
              <a:rPr lang="en-IN" sz="1800" b="1" i="1" dirty="0">
                <a:solidFill>
                  <a:srgbClr val="FF0000"/>
                </a:solidFill>
                <a:latin typeface="Cambria" panose="02040503050406030204" pitchFamily="18" charset="0"/>
                <a:cs typeface="Cambria" panose="02040503050406030204" pitchFamily="18" charset="0"/>
              </a:rPr>
              <a:t>Fig </a:t>
            </a:r>
            <a:r>
              <a:rPr lang="en-US" altLang="en-IN" sz="1800" b="1" i="1" dirty="0">
                <a:solidFill>
                  <a:srgbClr val="FF0000"/>
                </a:solidFill>
                <a:latin typeface="Cambria" panose="02040503050406030204" pitchFamily="18" charset="0"/>
                <a:cs typeface="Cambria" panose="02040503050406030204" pitchFamily="18" charset="0"/>
              </a:rPr>
              <a:t>1</a:t>
            </a:r>
            <a:r>
              <a:rPr lang="en-IN" sz="1800" b="1" i="1" dirty="0">
                <a:solidFill>
                  <a:srgbClr val="FF0000"/>
                </a:solidFill>
                <a:latin typeface="Cambria" panose="02040503050406030204" pitchFamily="18" charset="0"/>
                <a:cs typeface="Cambria" panose="02040503050406030204" pitchFamily="18" charset="0"/>
              </a:rPr>
              <a:t>: Classifying the colours using two classes </a:t>
            </a:r>
            <a:endParaRPr lang="en-IN" sz="1800" b="1" i="1" dirty="0">
              <a:solidFill>
                <a:srgbClr val="FF0000"/>
              </a:solidFill>
              <a:latin typeface="Cambria" panose="02040503050406030204" pitchFamily="18" charset="0"/>
              <a:cs typeface="Cambria" panose="020405030504060302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175" y="152400"/>
            <a:ext cx="8229600" cy="533400"/>
          </a:xfrm>
        </p:spPr>
        <p:txBody>
          <a:bodyPr/>
          <a:lstStyle/>
          <a:p>
            <a:r>
              <a:rPr lang="en-IN" sz="2800" dirty="0">
                <a:latin typeface="Times New Roman" panose="02020603050405020304" pitchFamily="18" charset="0"/>
                <a:cs typeface="Times New Roman" panose="02020603050405020304" pitchFamily="18" charset="0"/>
              </a:rPr>
              <a:t>RESULTS </a:t>
            </a:r>
            <a:r>
              <a:rPr lang="en-US" altLang="en-IN" sz="2800" dirty="0">
                <a:latin typeface="Times New Roman" panose="02020603050405020304" pitchFamily="18" charset="0"/>
                <a:cs typeface="Times New Roman" panose="02020603050405020304" pitchFamily="18" charset="0"/>
              </a:rPr>
              <a:t>AND ANALYSIS</a:t>
            </a:r>
            <a:endParaRPr lang="en-US" altLang="en-IN"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1">
            <a:lum bright="6000" contrast="64000"/>
            <a:extLst>
              <a:ext uri="{BEBA8EAE-BF5A-486C-A8C5-ECC9F3942E4B}">
                <a14:imgProps xmlns:a14="http://schemas.microsoft.com/office/drawing/2010/main">
                  <a14:imgLayer r:embed="rId2">
                    <a14:imgEffect>
                      <a14:colorTemperature colorTemp="4700"/>
                    </a14:imgEffect>
                  </a14:imgLayer>
                </a14:imgProps>
              </a:ext>
            </a:extLst>
          </a:blip>
          <a:srcRect l="21428" t="7863" b="43386"/>
          <a:stretch>
            <a:fillRect/>
          </a:stretch>
        </p:blipFill>
        <p:spPr>
          <a:xfrm>
            <a:off x="685800" y="1066800"/>
            <a:ext cx="4763135" cy="2265680"/>
          </a:xfrm>
          <a:prstGeom prst="rect">
            <a:avLst/>
          </a:prstGeom>
        </p:spPr>
      </p:pic>
      <p:sp>
        <p:nvSpPr>
          <p:cNvPr id="5" name="TextBox 4"/>
          <p:cNvSpPr txBox="1"/>
          <p:nvPr/>
        </p:nvSpPr>
        <p:spPr>
          <a:xfrm>
            <a:off x="685800" y="3352800"/>
            <a:ext cx="4648200" cy="306705"/>
          </a:xfrm>
          <a:prstGeom prst="rect">
            <a:avLst/>
          </a:prstGeom>
          <a:noFill/>
        </p:spPr>
        <p:txBody>
          <a:bodyPr wrap="square" rtlCol="0">
            <a:spAutoFit/>
          </a:bodyPr>
          <a:lstStyle/>
          <a:p>
            <a:pPr algn="ctr"/>
            <a:r>
              <a:rPr lang="en-IN" b="1" i="1" dirty="0">
                <a:solidFill>
                  <a:srgbClr val="FF0000"/>
                </a:solidFill>
                <a:latin typeface="Cambria" panose="02040503050406030204" pitchFamily="18" charset="0"/>
                <a:cs typeface="Cambria" panose="02040503050406030204" pitchFamily="18" charset="0"/>
              </a:rPr>
              <a:t>Fig</a:t>
            </a:r>
            <a:r>
              <a:rPr lang="en-US" altLang="en-IN" b="1" i="1" dirty="0">
                <a:solidFill>
                  <a:srgbClr val="FF0000"/>
                </a:solidFill>
                <a:latin typeface="Cambria" panose="02040503050406030204" pitchFamily="18" charset="0"/>
                <a:cs typeface="Cambria" panose="02040503050406030204" pitchFamily="18" charset="0"/>
              </a:rPr>
              <a:t> 2</a:t>
            </a:r>
            <a:r>
              <a:rPr lang="en-IN" b="1" i="1" dirty="0">
                <a:solidFill>
                  <a:srgbClr val="FF0000"/>
                </a:solidFill>
                <a:latin typeface="Cambria" panose="02040503050406030204" pitchFamily="18" charset="0"/>
                <a:cs typeface="Cambria" panose="02040503050406030204" pitchFamily="18" charset="0"/>
              </a:rPr>
              <a:t>: Output bias value </a:t>
            </a:r>
            <a:endParaRPr lang="en-IN" b="1" i="1" dirty="0">
              <a:solidFill>
                <a:srgbClr val="FF0000"/>
              </a:solidFill>
              <a:latin typeface="Cambria" panose="02040503050406030204" pitchFamily="18" charset="0"/>
              <a:cs typeface="Cambria" panose="02040503050406030204" pitchFamily="18" charset="0"/>
            </a:endParaRPr>
          </a:p>
        </p:txBody>
      </p:sp>
      <p:pic>
        <p:nvPicPr>
          <p:cNvPr id="3" name="Picture 2"/>
          <p:cNvPicPr>
            <a:picLocks noChangeAspect="1"/>
          </p:cNvPicPr>
          <p:nvPr/>
        </p:nvPicPr>
        <p:blipFill rotWithShape="1">
          <a:blip r:embed="rId3">
            <a:lum bright="18000" contrast="60000"/>
            <a:extLst>
              <a:ext uri="{BEBA8EAE-BF5A-486C-A8C5-ECC9F3942E4B}">
                <a14:imgProps xmlns:a14="http://schemas.microsoft.com/office/drawing/2010/main">
                  <a14:imgLayer r:embed="rId4">
                    <a14:imgEffect>
                      <a14:colorTemperature colorTemp="4700"/>
                    </a14:imgEffect>
                  </a14:imgLayer>
                </a14:imgProps>
              </a:ext>
            </a:extLst>
          </a:blip>
          <a:srcRect l="7500" t="14445" b="35555"/>
          <a:stretch>
            <a:fillRect/>
          </a:stretch>
        </p:blipFill>
        <p:spPr>
          <a:xfrm>
            <a:off x="3657600" y="3696335"/>
            <a:ext cx="4817745" cy="2265045"/>
          </a:xfrm>
          <a:prstGeom prst="rect">
            <a:avLst/>
          </a:prstGeom>
        </p:spPr>
      </p:pic>
      <p:sp>
        <p:nvSpPr>
          <p:cNvPr id="7" name="TextBox 6"/>
          <p:cNvSpPr txBox="1"/>
          <p:nvPr/>
        </p:nvSpPr>
        <p:spPr>
          <a:xfrm>
            <a:off x="3429000" y="5961380"/>
            <a:ext cx="5257800" cy="306705"/>
          </a:xfrm>
          <a:prstGeom prst="rect">
            <a:avLst/>
          </a:prstGeom>
          <a:noFill/>
        </p:spPr>
        <p:txBody>
          <a:bodyPr wrap="square" rtlCol="0">
            <a:spAutoFit/>
          </a:bodyPr>
          <a:p>
            <a:pPr algn="ctr"/>
            <a:r>
              <a:rPr lang="en-IN" b="1" i="1" dirty="0">
                <a:solidFill>
                  <a:srgbClr val="FF0000"/>
                </a:solidFill>
                <a:latin typeface="Cambria" panose="02040503050406030204" pitchFamily="18" charset="0"/>
                <a:cs typeface="Cambria" panose="02040503050406030204" pitchFamily="18" charset="0"/>
              </a:rPr>
              <a:t>Fig</a:t>
            </a:r>
            <a:r>
              <a:rPr lang="en-US" altLang="en-IN" b="1" i="1" dirty="0">
                <a:solidFill>
                  <a:srgbClr val="FF0000"/>
                </a:solidFill>
                <a:latin typeface="Cambria" panose="02040503050406030204" pitchFamily="18" charset="0"/>
                <a:cs typeface="Cambria" panose="02040503050406030204" pitchFamily="18" charset="0"/>
              </a:rPr>
              <a:t> 3</a:t>
            </a:r>
            <a:r>
              <a:rPr lang="en-IN" b="1" i="1" dirty="0">
                <a:solidFill>
                  <a:srgbClr val="FF0000"/>
                </a:solidFill>
                <a:latin typeface="Cambria" panose="02040503050406030204" pitchFamily="18" charset="0"/>
                <a:cs typeface="Cambria" panose="02040503050406030204" pitchFamily="18" charset="0"/>
              </a:rPr>
              <a:t>: Hidden delta values from 0 to 1</a:t>
            </a:r>
            <a:endParaRPr lang="en-IN" b="1" i="1" dirty="0">
              <a:solidFill>
                <a:srgbClr val="FF0000"/>
              </a:solidFill>
              <a:latin typeface="Cambria" panose="02040503050406030204" pitchFamily="18" charset="0"/>
              <a:cs typeface="Cambria" panose="020405030504060302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lum bright="12000" contrast="60000"/>
            <a:extLst>
              <a:ext uri="{BEBA8EAE-BF5A-486C-A8C5-ECC9F3942E4B}">
                <a14:imgProps xmlns:a14="http://schemas.microsoft.com/office/drawing/2010/main">
                  <a14:imgLayer r:embed="rId2">
                    <a14:imgEffect>
                      <a14:colorTemperature colorTemp="4700"/>
                    </a14:imgEffect>
                  </a14:imgLayer>
                </a14:imgProps>
              </a:ext>
            </a:extLst>
          </a:blip>
          <a:srcRect l="7500" t="14445" b="35555"/>
          <a:stretch>
            <a:fillRect/>
          </a:stretch>
        </p:blipFill>
        <p:spPr>
          <a:xfrm>
            <a:off x="685800" y="1066800"/>
            <a:ext cx="4759960" cy="2259965"/>
          </a:xfrm>
          <a:prstGeom prst="rect">
            <a:avLst/>
          </a:prstGeom>
        </p:spPr>
      </p:pic>
      <p:sp>
        <p:nvSpPr>
          <p:cNvPr id="7" name="TextBox 6"/>
          <p:cNvSpPr txBox="1"/>
          <p:nvPr/>
        </p:nvSpPr>
        <p:spPr>
          <a:xfrm>
            <a:off x="180975" y="3277870"/>
            <a:ext cx="5257800" cy="306705"/>
          </a:xfrm>
          <a:prstGeom prst="rect">
            <a:avLst/>
          </a:prstGeom>
          <a:noFill/>
        </p:spPr>
        <p:txBody>
          <a:bodyPr wrap="square" rtlCol="0">
            <a:spAutoFit/>
          </a:bodyPr>
          <a:lstStyle/>
          <a:p>
            <a:pPr algn="ctr"/>
            <a:r>
              <a:rPr lang="en-IN" b="1" i="1" dirty="0">
                <a:solidFill>
                  <a:srgbClr val="FF0000"/>
                </a:solidFill>
                <a:latin typeface="Cambria" panose="02040503050406030204" pitchFamily="18" charset="0"/>
                <a:cs typeface="Cambria" panose="02040503050406030204" pitchFamily="18" charset="0"/>
              </a:rPr>
              <a:t>Fig</a:t>
            </a:r>
            <a:r>
              <a:rPr lang="en-US" altLang="en-IN" b="1" i="1" dirty="0">
                <a:solidFill>
                  <a:srgbClr val="FF0000"/>
                </a:solidFill>
                <a:latin typeface="Cambria" panose="02040503050406030204" pitchFamily="18" charset="0"/>
                <a:cs typeface="Cambria" panose="02040503050406030204" pitchFamily="18" charset="0"/>
              </a:rPr>
              <a:t> 4</a:t>
            </a:r>
            <a:r>
              <a:rPr lang="en-IN" b="1" i="1" dirty="0">
                <a:solidFill>
                  <a:srgbClr val="FF0000"/>
                </a:solidFill>
                <a:latin typeface="Cambria" panose="02040503050406030204" pitchFamily="18" charset="0"/>
                <a:cs typeface="Cambria" panose="02040503050406030204" pitchFamily="18" charset="0"/>
              </a:rPr>
              <a:t>: Hidden delta values from 0 to 1</a:t>
            </a:r>
            <a:endParaRPr lang="en-IN" b="1" i="1" dirty="0">
              <a:solidFill>
                <a:srgbClr val="FF0000"/>
              </a:solidFill>
              <a:latin typeface="Cambria" panose="02040503050406030204" pitchFamily="18" charset="0"/>
              <a:cs typeface="Cambria" panose="02040503050406030204" pitchFamily="18" charset="0"/>
            </a:endParaRPr>
          </a:p>
        </p:txBody>
      </p:sp>
      <p:pic>
        <p:nvPicPr>
          <p:cNvPr id="3" name="Picture 2"/>
          <p:cNvPicPr>
            <a:picLocks noChangeAspect="1"/>
          </p:cNvPicPr>
          <p:nvPr/>
        </p:nvPicPr>
        <p:blipFill rotWithShape="1">
          <a:blip r:embed="rId3">
            <a:lum bright="18000" contrast="60000"/>
            <a:extLst>
              <a:ext uri="{BEBA8EAE-BF5A-486C-A8C5-ECC9F3942E4B}">
                <a14:imgProps xmlns:a14="http://schemas.microsoft.com/office/drawing/2010/main">
                  <a14:imgLayer r:embed="rId4">
                    <a14:imgEffect>
                      <a14:colorTemperature colorTemp="5300"/>
                    </a14:imgEffect>
                  </a14:imgLayer>
                </a14:imgProps>
              </a:ext>
            </a:extLst>
          </a:blip>
          <a:srcRect l="5000" t="11112" b="34443"/>
          <a:stretch>
            <a:fillRect/>
          </a:stretch>
        </p:blipFill>
        <p:spPr>
          <a:xfrm>
            <a:off x="3657600" y="3631565"/>
            <a:ext cx="4748530" cy="2332990"/>
          </a:xfrm>
          <a:prstGeom prst="rect">
            <a:avLst/>
          </a:prstGeom>
        </p:spPr>
      </p:pic>
      <p:sp>
        <p:nvSpPr>
          <p:cNvPr id="5" name="TextBox 3"/>
          <p:cNvSpPr txBox="1"/>
          <p:nvPr/>
        </p:nvSpPr>
        <p:spPr>
          <a:xfrm>
            <a:off x="3810635" y="5964555"/>
            <a:ext cx="4495800" cy="306705"/>
          </a:xfrm>
          <a:prstGeom prst="rect">
            <a:avLst/>
          </a:prstGeom>
          <a:noFill/>
        </p:spPr>
        <p:txBody>
          <a:bodyPr wrap="square" rtlCol="0">
            <a:spAutoFit/>
          </a:bodyPr>
          <a:p>
            <a:pPr algn="ctr"/>
            <a:r>
              <a:rPr lang="en-IN" b="1" i="1" dirty="0">
                <a:solidFill>
                  <a:srgbClr val="FF0000"/>
                </a:solidFill>
                <a:latin typeface="Cambria" panose="02040503050406030204" pitchFamily="18" charset="0"/>
                <a:cs typeface="Cambria" panose="02040503050406030204" pitchFamily="18" charset="0"/>
              </a:rPr>
              <a:t>Fig</a:t>
            </a:r>
            <a:r>
              <a:rPr lang="en-US" altLang="en-IN" b="1" i="1" dirty="0">
                <a:solidFill>
                  <a:srgbClr val="FF0000"/>
                </a:solidFill>
                <a:latin typeface="Cambria" panose="02040503050406030204" pitchFamily="18" charset="0"/>
                <a:cs typeface="Cambria" panose="02040503050406030204" pitchFamily="18" charset="0"/>
              </a:rPr>
              <a:t> 5</a:t>
            </a:r>
            <a:r>
              <a:rPr lang="en-IN" b="1" i="1" dirty="0">
                <a:solidFill>
                  <a:srgbClr val="FF0000"/>
                </a:solidFill>
                <a:latin typeface="Cambria" panose="02040503050406030204" pitchFamily="18" charset="0"/>
                <a:cs typeface="Cambria" panose="02040503050406030204" pitchFamily="18" charset="0"/>
              </a:rPr>
              <a:t>: Output weights from 0 to 1</a:t>
            </a:r>
            <a:endParaRPr lang="en-IN" b="1" i="1" dirty="0">
              <a:solidFill>
                <a:srgbClr val="FF0000"/>
              </a:solidFill>
              <a:latin typeface="Cambria" panose="02040503050406030204" pitchFamily="18" charset="0"/>
              <a:cs typeface="Cambria" panose="02040503050406030204" pitchFamily="18" charset="0"/>
            </a:endParaRPr>
          </a:p>
        </p:txBody>
      </p:sp>
      <p:sp>
        <p:nvSpPr>
          <p:cNvPr id="8" name="Title 1"/>
          <p:cNvSpPr>
            <a:spLocks noGrp="1"/>
          </p:cNvSpPr>
          <p:nvPr/>
        </p:nvSpPr>
        <p:spPr>
          <a:xfrm>
            <a:off x="2212975" y="127000"/>
            <a:ext cx="8229600" cy="5334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6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IN" sz="2800" dirty="0">
                <a:latin typeface="Times New Roman" panose="02020603050405020304" pitchFamily="18" charset="0"/>
                <a:cs typeface="Times New Roman" panose="02020603050405020304" pitchFamily="18" charset="0"/>
              </a:rPr>
              <a:t>RESULTS </a:t>
            </a:r>
            <a:r>
              <a:rPr lang="en-US" altLang="en-IN" sz="2800" dirty="0">
                <a:latin typeface="Times New Roman" panose="02020603050405020304" pitchFamily="18" charset="0"/>
                <a:cs typeface="Times New Roman" panose="02020603050405020304" pitchFamily="18" charset="0"/>
              </a:rPr>
              <a:t>AND ANALYSIS</a:t>
            </a:r>
            <a:endParaRPr lang="en-US" alt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95400" y="3048000"/>
            <a:ext cx="8229600" cy="533400"/>
          </a:xfrm>
        </p:spPr>
        <p:txBody>
          <a:bodyPr>
            <a:scene3d>
              <a:camera prst="orthographicFront"/>
              <a:lightRig rig="threePt" dir="t"/>
            </a:scene3d>
          </a:bodyPr>
          <a:p>
            <a:r>
              <a:rPr lang="en-US" sz="3200">
                <a:ln w="9525">
                  <a:solidFill>
                    <a:schemeClr val="bg1"/>
                  </a:solidFill>
                  <a:prstDash val="solid"/>
                </a:ln>
                <a:solidFill>
                  <a:schemeClr val="tx1"/>
                </a:solidFill>
                <a:effectLst>
                  <a:outerShdw blurRad="12700" dist="38100" dir="2700000" algn="tl" rotWithShape="0">
                    <a:schemeClr val="bg1">
                      <a:lumMod val="50000"/>
                    </a:schemeClr>
                  </a:outerShdw>
                </a:effectLst>
              </a:rPr>
              <a:t>DEVELOPMENT OF </a:t>
            </a:r>
            <a:r>
              <a:rPr lang="en-US" sz="3200">
                <a:ln w="9525">
                  <a:solidFill>
                    <a:schemeClr val="bg1"/>
                  </a:solidFill>
                  <a:prstDash val="solid"/>
                </a:ln>
                <a:solidFill>
                  <a:schemeClr val="tx1"/>
                </a:solidFill>
                <a:effectLst>
                  <a:outerShdw blurRad="12700" dist="38100" dir="2700000" algn="tl" rotWithShape="0">
                    <a:schemeClr val="bg1">
                      <a:lumMod val="50000"/>
                    </a:schemeClr>
                  </a:outerShdw>
                </a:effectLst>
                <a:sym typeface="+mn-ea"/>
              </a:rPr>
              <a:t>PROJECT - 1</a:t>
            </a:r>
            <a:endParaRPr lang="en-US" sz="3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itle 1"/>
          <p:cNvSpPr>
            <a:spLocks noGrp="1"/>
          </p:cNvSpPr>
          <p:nvPr/>
        </p:nvSpPr>
        <p:spPr>
          <a:xfrm>
            <a:off x="4953000" y="5715000"/>
            <a:ext cx="2865755" cy="533400"/>
          </a:xfrm>
          <a:prstGeom prst="rect">
            <a:avLst/>
          </a:prstGeom>
          <a:noFill/>
          <a:ln>
            <a:noFill/>
          </a:ln>
        </p:spPr>
        <p:txBody>
          <a:bodyPr wrap="square" lIns="91425" tIns="45700" rIns="91425" bIns="45700" anchor="ctr" anchorCtr="0">
            <a:noAutofit/>
            <a:scene3d>
              <a:camera prst="orthographicFront"/>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6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sz="3200">
                <a:ln w="9525">
                  <a:solidFill>
                    <a:schemeClr val="bg1"/>
                  </a:solidFill>
                  <a:prstDash val="solid"/>
                </a:ln>
                <a:solidFill>
                  <a:schemeClr val="tx1"/>
                </a:solidFill>
                <a:effectLst>
                  <a:outerShdw blurRad="12700" dist="38100" dir="2700000" algn="tl" rotWithShape="0">
                    <a:schemeClr val="bg1">
                      <a:lumMod val="50000"/>
                    </a:schemeClr>
                  </a:outerShdw>
                </a:effectLst>
                <a:sym typeface="+mn-ea"/>
              </a:rPr>
              <a:t>PROJECT </a:t>
            </a:r>
            <a:r>
              <a:rPr lang="en-US" sz="3200">
                <a:ln w="9525">
                  <a:solidFill>
                    <a:schemeClr val="bg1"/>
                  </a:solidFill>
                  <a:prstDash val="solid"/>
                </a:ln>
                <a:solidFill>
                  <a:schemeClr val="tx1"/>
                </a:solidFill>
                <a:effectLst>
                  <a:outerShdw blurRad="12700" dist="38100" dir="2700000" algn="tl" rotWithShape="0">
                    <a:schemeClr val="bg1">
                      <a:lumMod val="50000"/>
                    </a:schemeClr>
                  </a:outerShdw>
                </a:effectLst>
              </a:rPr>
              <a:t>- 2 </a:t>
            </a:r>
            <a:endParaRPr lang="en-US" sz="3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triped Right Arrow 3"/>
          <p:cNvSpPr/>
          <p:nvPr/>
        </p:nvSpPr>
        <p:spPr>
          <a:xfrm>
            <a:off x="7849870" y="5829300"/>
            <a:ext cx="608330" cy="294640"/>
          </a:xfrm>
          <a:prstGeom prst="stripedRightArrow">
            <a:avLst/>
          </a:prstGeom>
        </p:spPr>
        <p:style>
          <a:lnRef idx="1">
            <a:schemeClr val="dk1"/>
          </a:lnRef>
          <a:fillRef idx="3">
            <a:schemeClr val="dk1"/>
          </a:fillRef>
          <a:effectRef idx="2">
            <a:schemeClr val="dk1"/>
          </a:effectRef>
          <a:fontRef idx="minor">
            <a:schemeClr val="lt1"/>
          </a:fontRef>
        </p:style>
        <p:txBody>
          <a:bodyPr rtlCol="0" anchor="ctr"/>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0175" y="152400"/>
            <a:ext cx="8229600" cy="533400"/>
          </a:xfrm>
        </p:spPr>
        <p:txBody>
          <a:bodyPr/>
          <a:lstStyle/>
          <a:p>
            <a:r>
              <a:rPr lang="en-US" altLang="en-IN" sz="2000" dirty="0">
                <a:latin typeface="Times New Roman" panose="02020603050405020304" pitchFamily="18" charset="0"/>
                <a:cs typeface="Times New Roman" panose="02020603050405020304" pitchFamily="18" charset="0"/>
                <a:sym typeface="+mn-ea"/>
              </a:rPr>
              <a:t>SOURCE </a:t>
            </a:r>
            <a:r>
              <a:rPr lang="en-IN" sz="2000" dirty="0">
                <a:latin typeface="Times New Roman" panose="02020603050405020304" pitchFamily="18" charset="0"/>
                <a:cs typeface="Times New Roman" panose="02020603050405020304" pitchFamily="18" charset="0"/>
                <a:sym typeface="+mn-ea"/>
              </a:rPr>
              <a:t>CODE</a:t>
            </a:r>
            <a:r>
              <a:rPr lang="en-US" altLang="en-IN" sz="2000" dirty="0">
                <a:latin typeface="Times New Roman" panose="02020603050405020304" pitchFamily="18" charset="0"/>
                <a:cs typeface="Times New Roman" panose="02020603050405020304" pitchFamily="18" charset="0"/>
                <a:sym typeface="+mn-ea"/>
              </a:rPr>
              <a:t> - 2 (Implemented in MATLAB)</a:t>
            </a:r>
            <a:br>
              <a:rPr lang="en-US" alt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PREDICTION OF COLORS </a:t>
            </a:r>
            <a:r>
              <a:rPr lang="en-US" altLang="en-IN" sz="2000" dirty="0">
                <a:latin typeface="Times New Roman" panose="02020603050405020304" pitchFamily="18" charset="0"/>
                <a:cs typeface="Times New Roman" panose="02020603050405020304" pitchFamily="18" charset="0"/>
              </a:rPr>
              <a:t>IN</a:t>
            </a:r>
            <a:r>
              <a:rPr lang="en-IN" sz="2000" dirty="0">
                <a:latin typeface="Times New Roman" panose="02020603050405020304" pitchFamily="18" charset="0"/>
                <a:cs typeface="Times New Roman" panose="02020603050405020304" pitchFamily="18" charset="0"/>
              </a:rPr>
              <a:t> MATLAB </a:t>
            </a:r>
            <a:endParaRPr lang="en-IN"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33400" y="914400"/>
            <a:ext cx="6781800" cy="5908040"/>
          </a:xfrm>
          <a:prstGeom prst="rect">
            <a:avLst/>
          </a:prstGeom>
          <a:noFill/>
        </p:spPr>
        <p:txBody>
          <a:bodyPr wrap="square" rtlCol="0">
            <a:spAutoFit/>
          </a:bodyPr>
          <a:lstStyle/>
          <a:p>
            <a:pPr algn="l"/>
            <a:r>
              <a:rPr lang="en-IN" sz="700" b="0" i="0" dirty="0">
                <a:solidFill>
                  <a:srgbClr val="008013"/>
                </a:solidFill>
                <a:effectLst/>
                <a:latin typeface="Times New Roman" panose="02020603050405020304" pitchFamily="18" charset="0"/>
                <a:cs typeface="Times New Roman" panose="02020603050405020304" pitchFamily="18" charset="0"/>
              </a:rPr>
              <a:t>% Live </a:t>
            </a:r>
            <a:r>
              <a:rPr lang="en-IN" sz="700" b="0" i="0" dirty="0" err="1">
                <a:solidFill>
                  <a:srgbClr val="008013"/>
                </a:solidFill>
                <a:effectLst/>
                <a:latin typeface="Times New Roman" panose="02020603050405020304" pitchFamily="18" charset="0"/>
                <a:cs typeface="Times New Roman" panose="02020603050405020304" pitchFamily="18" charset="0"/>
              </a:rPr>
              <a:t>Color</a:t>
            </a:r>
            <a:r>
              <a:rPr lang="en-IN" sz="700" b="0" i="0" dirty="0">
                <a:solidFill>
                  <a:srgbClr val="008013"/>
                </a:solidFill>
                <a:effectLst/>
                <a:latin typeface="Times New Roman" panose="02020603050405020304" pitchFamily="18" charset="0"/>
                <a:cs typeface="Times New Roman" panose="02020603050405020304" pitchFamily="18" charset="0"/>
              </a:rPr>
              <a:t> Detection without inbuilt functions</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clear </a:t>
            </a:r>
            <a:r>
              <a:rPr lang="en-IN" sz="700" b="0" i="0" dirty="0">
                <a:solidFill>
                  <a:srgbClr val="A709F5"/>
                </a:solidFill>
                <a:effectLst/>
                <a:latin typeface="Times New Roman" panose="02020603050405020304" pitchFamily="18" charset="0"/>
                <a:cs typeface="Times New Roman" panose="02020603050405020304" pitchFamily="18" charset="0"/>
              </a:rPr>
              <a:t>all</a:t>
            </a:r>
            <a:r>
              <a:rPr lang="en-IN" sz="700" b="0" i="0" dirty="0">
                <a:solidFill>
                  <a:srgbClr val="222222"/>
                </a:solidFill>
                <a:effectLst/>
                <a:latin typeface="Times New Roman" panose="02020603050405020304" pitchFamily="18" charset="0"/>
                <a:cs typeface="Times New Roman" panose="02020603050405020304" pitchFamily="18" charset="0"/>
              </a:rPr>
              <a:t>; close </a:t>
            </a:r>
            <a:r>
              <a:rPr lang="en-IN" sz="700" b="0" i="0" dirty="0">
                <a:solidFill>
                  <a:srgbClr val="A709F5"/>
                </a:solidFill>
                <a:effectLst/>
                <a:latin typeface="Times New Roman" panose="02020603050405020304" pitchFamily="18" charset="0"/>
                <a:cs typeface="Times New Roman" panose="02020603050405020304" pitchFamily="18" charset="0"/>
              </a:rPr>
              <a:t>all</a:t>
            </a:r>
            <a:r>
              <a:rPr lang="en-IN" sz="700" b="0" i="0" dirty="0">
                <a:solidFill>
                  <a:srgbClr val="222222"/>
                </a:solidFill>
                <a:effectLst/>
                <a:latin typeface="Times New Roman" panose="02020603050405020304" pitchFamily="18" charset="0"/>
                <a:cs typeface="Times New Roman" panose="02020603050405020304" pitchFamily="18" charset="0"/>
              </a:rPr>
              <a:t>; </a:t>
            </a:r>
            <a:r>
              <a:rPr lang="en-IN" sz="700" b="0" i="0" dirty="0" err="1">
                <a:solidFill>
                  <a:srgbClr val="222222"/>
                </a:solidFill>
                <a:effectLst/>
                <a:latin typeface="Times New Roman" panose="02020603050405020304" pitchFamily="18" charset="0"/>
                <a:cs typeface="Times New Roman" panose="02020603050405020304" pitchFamily="18" charset="0"/>
              </a:rPr>
              <a:t>clc</a:t>
            </a:r>
            <a:r>
              <a:rPr lang="en-IN" sz="700" b="0" i="0" dirty="0">
                <a:solidFill>
                  <a:srgbClr val="222222"/>
                </a:solidFill>
                <a:effectLst/>
                <a:latin typeface="Times New Roman" panose="02020603050405020304" pitchFamily="18" charset="0"/>
                <a:cs typeface="Times New Roman" panose="02020603050405020304" pitchFamily="18" charset="0"/>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008013"/>
                </a:solidFill>
                <a:effectLst/>
                <a:latin typeface="Times New Roman" panose="02020603050405020304" pitchFamily="18" charset="0"/>
                <a:cs typeface="Times New Roman" panose="02020603050405020304" pitchFamily="18" charset="0"/>
              </a:rPr>
              <a:t>% Define the </a:t>
            </a:r>
            <a:r>
              <a:rPr lang="en-IN" sz="700" b="0" i="0" dirty="0" err="1">
                <a:solidFill>
                  <a:srgbClr val="008013"/>
                </a:solidFill>
                <a:effectLst/>
                <a:latin typeface="Times New Roman" panose="02020603050405020304" pitchFamily="18" charset="0"/>
                <a:cs typeface="Times New Roman" panose="02020603050405020304" pitchFamily="18" charset="0"/>
              </a:rPr>
              <a:t>color</a:t>
            </a:r>
            <a:r>
              <a:rPr lang="en-IN" sz="700" b="0" i="0" dirty="0">
                <a:solidFill>
                  <a:srgbClr val="008013"/>
                </a:solidFill>
                <a:effectLst/>
                <a:latin typeface="Times New Roman" panose="02020603050405020304" pitchFamily="18" charset="0"/>
                <a:cs typeface="Times New Roman" panose="02020603050405020304" pitchFamily="18" charset="0"/>
              </a:rPr>
              <a:t> palette</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red = [255 0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green = [0 255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blue = [0 0 255];</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yellow = [255 255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purple = [255 0 255];</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cyan = [0 255 255];</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magenta = [255 0 255];</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white = [255 255 255];</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black = [0 0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err="1">
                <a:solidFill>
                  <a:srgbClr val="222222"/>
                </a:solidFill>
                <a:effectLst/>
                <a:latin typeface="Times New Roman" panose="02020603050405020304" pitchFamily="18" charset="0"/>
                <a:cs typeface="Times New Roman" panose="02020603050405020304" pitchFamily="18" charset="0"/>
              </a:rPr>
              <a:t>dark_red</a:t>
            </a:r>
            <a:r>
              <a:rPr lang="en-IN" sz="700" b="0" i="0" dirty="0">
                <a:solidFill>
                  <a:srgbClr val="222222"/>
                </a:solidFill>
                <a:effectLst/>
                <a:latin typeface="Times New Roman" panose="02020603050405020304" pitchFamily="18" charset="0"/>
                <a:cs typeface="Times New Roman" panose="02020603050405020304" pitchFamily="18" charset="0"/>
              </a:rPr>
              <a:t> = [139 0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err="1">
                <a:solidFill>
                  <a:srgbClr val="222222"/>
                </a:solidFill>
                <a:effectLst/>
                <a:latin typeface="Times New Roman" panose="02020603050405020304" pitchFamily="18" charset="0"/>
                <a:cs typeface="Times New Roman" panose="02020603050405020304" pitchFamily="18" charset="0"/>
              </a:rPr>
              <a:t>dark_green</a:t>
            </a:r>
            <a:r>
              <a:rPr lang="en-IN" sz="700" b="0" i="0" dirty="0">
                <a:solidFill>
                  <a:srgbClr val="222222"/>
                </a:solidFill>
                <a:effectLst/>
                <a:latin typeface="Times New Roman" panose="02020603050405020304" pitchFamily="18" charset="0"/>
                <a:cs typeface="Times New Roman" panose="02020603050405020304" pitchFamily="18" charset="0"/>
              </a:rPr>
              <a:t> = [0 100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err="1">
                <a:solidFill>
                  <a:srgbClr val="222222"/>
                </a:solidFill>
                <a:effectLst/>
                <a:latin typeface="Times New Roman" panose="02020603050405020304" pitchFamily="18" charset="0"/>
                <a:cs typeface="Times New Roman" panose="02020603050405020304" pitchFamily="18" charset="0"/>
              </a:rPr>
              <a:t>dark_blue</a:t>
            </a:r>
            <a:r>
              <a:rPr lang="en-IN" sz="700" b="0" i="0" dirty="0">
                <a:solidFill>
                  <a:srgbClr val="222222"/>
                </a:solidFill>
                <a:effectLst/>
                <a:latin typeface="Times New Roman" panose="02020603050405020304" pitchFamily="18" charset="0"/>
                <a:cs typeface="Times New Roman" panose="02020603050405020304" pitchFamily="18" charset="0"/>
              </a:rPr>
              <a:t> = [0 0 139];</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brown = [165 42 42];</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orange = [255 165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pink = [255 192 203];</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err="1">
                <a:solidFill>
                  <a:srgbClr val="222222"/>
                </a:solidFill>
                <a:effectLst/>
                <a:latin typeface="Times New Roman" panose="02020603050405020304" pitchFamily="18" charset="0"/>
                <a:cs typeface="Times New Roman" panose="02020603050405020304" pitchFamily="18" charset="0"/>
              </a:rPr>
              <a:t>colors</a:t>
            </a:r>
            <a:r>
              <a:rPr lang="en-IN" sz="700" b="0" i="0" dirty="0">
                <a:solidFill>
                  <a:srgbClr val="222222"/>
                </a:solidFill>
                <a:effectLst/>
                <a:latin typeface="Times New Roman" panose="02020603050405020304" pitchFamily="18" charset="0"/>
                <a:cs typeface="Times New Roman" panose="02020603050405020304" pitchFamily="18" charset="0"/>
              </a:rPr>
              <a:t> = {red, green, blue, yellow, purple, cyan, magenta, white, black, </a:t>
            </a:r>
            <a:r>
              <a:rPr lang="en-IN" sz="700" b="0" i="0" dirty="0" err="1">
                <a:solidFill>
                  <a:srgbClr val="222222"/>
                </a:solidFill>
                <a:effectLst/>
                <a:latin typeface="Times New Roman" panose="02020603050405020304" pitchFamily="18" charset="0"/>
                <a:cs typeface="Times New Roman" panose="02020603050405020304" pitchFamily="18" charset="0"/>
              </a:rPr>
              <a:t>dark_red</a:t>
            </a:r>
            <a:r>
              <a:rPr lang="en-IN" sz="700" b="0" i="0" dirty="0">
                <a:solidFill>
                  <a:srgbClr val="222222"/>
                </a:solidFill>
                <a:effectLst/>
                <a:latin typeface="Times New Roman" panose="02020603050405020304" pitchFamily="18" charset="0"/>
                <a:cs typeface="Times New Roman" panose="02020603050405020304" pitchFamily="18" charset="0"/>
              </a:rPr>
              <a:t>, </a:t>
            </a:r>
            <a:r>
              <a:rPr lang="en-IN" sz="700" b="0" i="0" dirty="0" err="1">
                <a:solidFill>
                  <a:srgbClr val="222222"/>
                </a:solidFill>
                <a:effectLst/>
                <a:latin typeface="Times New Roman" panose="02020603050405020304" pitchFamily="18" charset="0"/>
                <a:cs typeface="Times New Roman" panose="02020603050405020304" pitchFamily="18" charset="0"/>
              </a:rPr>
              <a:t>dark_green</a:t>
            </a:r>
            <a:r>
              <a:rPr lang="en-IN" sz="700" b="0" i="0" dirty="0">
                <a:solidFill>
                  <a:srgbClr val="222222"/>
                </a:solidFill>
                <a:effectLst/>
                <a:latin typeface="Times New Roman" panose="02020603050405020304" pitchFamily="18" charset="0"/>
                <a:cs typeface="Times New Roman" panose="02020603050405020304" pitchFamily="18" charset="0"/>
              </a:rPr>
              <a:t>, </a:t>
            </a:r>
            <a:r>
              <a:rPr lang="en-IN" sz="700" b="0" i="0" dirty="0" err="1">
                <a:solidFill>
                  <a:srgbClr val="222222"/>
                </a:solidFill>
                <a:effectLst/>
                <a:latin typeface="Times New Roman" panose="02020603050405020304" pitchFamily="18" charset="0"/>
                <a:cs typeface="Times New Roman" panose="02020603050405020304" pitchFamily="18" charset="0"/>
              </a:rPr>
              <a:t>dark_blue</a:t>
            </a:r>
            <a:r>
              <a:rPr lang="en-IN" sz="700" b="0" i="0" dirty="0">
                <a:solidFill>
                  <a:srgbClr val="222222"/>
                </a:solidFill>
                <a:effectLst/>
                <a:latin typeface="Times New Roman" panose="02020603050405020304" pitchFamily="18" charset="0"/>
                <a:cs typeface="Times New Roman" panose="02020603050405020304" pitchFamily="18" charset="0"/>
              </a:rPr>
              <a:t>, brown, orange, pink};</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008013"/>
                </a:solidFill>
                <a:effectLst/>
                <a:latin typeface="Times New Roman" panose="02020603050405020304" pitchFamily="18" charset="0"/>
                <a:cs typeface="Times New Roman" panose="02020603050405020304" pitchFamily="18" charset="0"/>
              </a:rPr>
              <a:t>% Create a webcam object and preview the video feed</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cam = webcam(1);</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222222"/>
                </a:solidFill>
                <a:effectLst/>
                <a:latin typeface="Times New Roman" panose="02020603050405020304" pitchFamily="18" charset="0"/>
                <a:cs typeface="Times New Roman" panose="02020603050405020304" pitchFamily="18" charset="0"/>
              </a:rPr>
              <a:t>preview(cam);</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008013"/>
                </a:solidFill>
                <a:effectLst/>
                <a:latin typeface="Times New Roman" panose="02020603050405020304" pitchFamily="18" charset="0"/>
                <a:cs typeface="Times New Roman" panose="02020603050405020304" pitchFamily="18" charset="0"/>
              </a:rPr>
              <a:t>% Loop to continuously capture and process frames</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b="0" i="0" dirty="0">
                <a:solidFill>
                  <a:srgbClr val="0E00FF"/>
                </a:solidFill>
                <a:effectLst/>
                <a:latin typeface="Times New Roman" panose="02020603050405020304" pitchFamily="18" charset="0"/>
                <a:cs typeface="Times New Roman" panose="02020603050405020304" pitchFamily="18" charset="0"/>
              </a:rPr>
              <a:t>while </a:t>
            </a:r>
            <a:r>
              <a:rPr lang="en-IN" sz="700" b="0" i="0" dirty="0">
                <a:solidFill>
                  <a:srgbClr val="222222"/>
                </a:solidFill>
                <a:effectLst/>
                <a:latin typeface="Times New Roman" panose="02020603050405020304" pitchFamily="18" charset="0"/>
                <a:cs typeface="Times New Roman" panose="02020603050405020304" pitchFamily="18" charset="0"/>
              </a:rPr>
              <a:t>true</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08013"/>
                </a:solidFill>
                <a:effectLst/>
                <a:latin typeface="Times New Roman" panose="02020603050405020304" pitchFamily="18" charset="0"/>
                <a:cs typeface="Times New Roman" panose="02020603050405020304" pitchFamily="18" charset="0"/>
                <a:sym typeface="+mn-ea"/>
              </a:rPr>
              <a:t>% Capture a frame and convert it to grayscale</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img</a:t>
            </a:r>
            <a:r>
              <a:rPr lang="en-IN" sz="700" dirty="0">
                <a:solidFill>
                  <a:srgbClr val="222222"/>
                </a:solidFill>
                <a:effectLst/>
                <a:latin typeface="Times New Roman" panose="02020603050405020304" pitchFamily="18" charset="0"/>
                <a:cs typeface="Times New Roman" panose="02020603050405020304" pitchFamily="18" charset="0"/>
                <a:sym typeface="+mn-ea"/>
              </a:rPr>
              <a:t> = snapshot(cam);</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img_gray</a:t>
            </a:r>
            <a:r>
              <a:rPr lang="en-IN" sz="700" dirty="0">
                <a:solidFill>
                  <a:srgbClr val="222222"/>
                </a:solidFill>
                <a:effectLst/>
                <a:latin typeface="Times New Roman" panose="02020603050405020304" pitchFamily="18" charset="0"/>
                <a:cs typeface="Times New Roman" panose="02020603050405020304" pitchFamily="18" charset="0"/>
                <a:sym typeface="+mn-ea"/>
              </a:rPr>
              <a:t> = rgb2gray(</a:t>
            </a:r>
            <a:r>
              <a:rPr lang="en-IN" sz="700" dirty="0" err="1">
                <a:solidFill>
                  <a:srgbClr val="222222"/>
                </a:solidFill>
                <a:effectLst/>
                <a:latin typeface="Times New Roman" panose="02020603050405020304" pitchFamily="18" charset="0"/>
                <a:cs typeface="Times New Roman" panose="02020603050405020304" pitchFamily="18" charset="0"/>
                <a:sym typeface="+mn-ea"/>
              </a:rPr>
              <a:t>img</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08013"/>
                </a:solidFill>
                <a:effectLst/>
                <a:latin typeface="Times New Roman" panose="02020603050405020304" pitchFamily="18" charset="0"/>
                <a:cs typeface="Times New Roman" panose="02020603050405020304" pitchFamily="18" charset="0"/>
                <a:sym typeface="+mn-ea"/>
              </a:rPr>
              <a:t>% Threshold the grayscale image to create a binary mask</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222222"/>
                </a:solidFill>
                <a:effectLst/>
                <a:latin typeface="Times New Roman" panose="02020603050405020304" pitchFamily="18" charset="0"/>
                <a:cs typeface="Times New Roman" panose="02020603050405020304" pitchFamily="18" charset="0"/>
                <a:sym typeface="+mn-ea"/>
              </a:rPr>
              <a:t>threshold = </a:t>
            </a:r>
            <a:r>
              <a:rPr lang="en-IN" sz="700" dirty="0" err="1">
                <a:solidFill>
                  <a:srgbClr val="222222"/>
                </a:solidFill>
                <a:effectLst/>
                <a:latin typeface="Times New Roman" panose="02020603050405020304" pitchFamily="18" charset="0"/>
                <a:cs typeface="Times New Roman" panose="02020603050405020304" pitchFamily="18" charset="0"/>
                <a:sym typeface="+mn-ea"/>
              </a:rPr>
              <a:t>graythresh</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img_gray</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img_bw</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err="1">
                <a:solidFill>
                  <a:srgbClr val="222222"/>
                </a:solidFill>
                <a:effectLst/>
                <a:latin typeface="Times New Roman" panose="02020603050405020304" pitchFamily="18" charset="0"/>
                <a:cs typeface="Times New Roman" panose="02020603050405020304" pitchFamily="18" charset="0"/>
                <a:sym typeface="+mn-ea"/>
              </a:rPr>
              <a:t>imbinarize</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img_gray</a:t>
            </a:r>
            <a:r>
              <a:rPr lang="en-IN" sz="700" dirty="0">
                <a:solidFill>
                  <a:srgbClr val="222222"/>
                </a:solidFill>
                <a:effectLst/>
                <a:latin typeface="Times New Roman" panose="02020603050405020304" pitchFamily="18" charset="0"/>
                <a:cs typeface="Times New Roman" panose="02020603050405020304" pitchFamily="18" charset="0"/>
                <a:sym typeface="+mn-ea"/>
              </a:rPr>
              <a:t>, threshold);</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08013"/>
                </a:solidFill>
                <a:effectLst/>
                <a:latin typeface="Times New Roman" panose="02020603050405020304" pitchFamily="18" charset="0"/>
                <a:cs typeface="Times New Roman" panose="02020603050405020304" pitchFamily="18" charset="0"/>
                <a:sym typeface="+mn-ea"/>
              </a:rPr>
              <a:t>% Remove small noise regions from the binary mask</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img_bw</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err="1">
                <a:solidFill>
                  <a:srgbClr val="222222"/>
                </a:solidFill>
                <a:effectLst/>
                <a:latin typeface="Times New Roman" panose="02020603050405020304" pitchFamily="18" charset="0"/>
                <a:cs typeface="Times New Roman" panose="02020603050405020304" pitchFamily="18" charset="0"/>
                <a:sym typeface="+mn-ea"/>
              </a:rPr>
              <a:t>bwareaopen</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img_bw</a:t>
            </a:r>
            <a:r>
              <a:rPr lang="en-IN" sz="700" dirty="0">
                <a:solidFill>
                  <a:srgbClr val="222222"/>
                </a:solidFill>
                <a:effectLst/>
                <a:latin typeface="Times New Roman" panose="02020603050405020304" pitchFamily="18" charset="0"/>
                <a:cs typeface="Times New Roman" panose="02020603050405020304" pitchFamily="18" charset="0"/>
                <a:sym typeface="+mn-ea"/>
              </a:rPr>
              <a:t>, 1000);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08013"/>
                </a:solidFill>
                <a:effectLst/>
                <a:latin typeface="Times New Roman" panose="02020603050405020304" pitchFamily="18" charset="0"/>
                <a:cs typeface="Times New Roman" panose="02020603050405020304" pitchFamily="18" charset="0"/>
                <a:sym typeface="+mn-ea"/>
              </a:rPr>
              <a:t>% Label the connected regions in the binary mask</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labelled_img</a:t>
            </a:r>
            <a:r>
              <a:rPr lang="en-IN" sz="700" dirty="0">
                <a:solidFill>
                  <a:srgbClr val="222222"/>
                </a:solidFill>
                <a:effectLst/>
                <a:latin typeface="Times New Roman" panose="02020603050405020304" pitchFamily="18" charset="0"/>
                <a:cs typeface="Times New Roman" panose="02020603050405020304" pitchFamily="18" charset="0"/>
                <a:sym typeface="+mn-ea"/>
              </a:rPr>
              <a:t>, </a:t>
            </a:r>
            <a:r>
              <a:rPr lang="en-IN" sz="700" dirty="0" err="1">
                <a:solidFill>
                  <a:srgbClr val="222222"/>
                </a:solidFill>
                <a:effectLst/>
                <a:latin typeface="Times New Roman" panose="02020603050405020304" pitchFamily="18" charset="0"/>
                <a:cs typeface="Times New Roman" panose="02020603050405020304" pitchFamily="18" charset="0"/>
                <a:sym typeface="+mn-ea"/>
              </a:rPr>
              <a:t>num_regions</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err="1">
                <a:solidFill>
                  <a:srgbClr val="222222"/>
                </a:solidFill>
                <a:effectLst/>
                <a:latin typeface="Times New Roman" panose="02020603050405020304" pitchFamily="18" charset="0"/>
                <a:cs typeface="Times New Roman" panose="02020603050405020304" pitchFamily="18" charset="0"/>
                <a:sym typeface="+mn-ea"/>
              </a:rPr>
              <a:t>bwlabel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img_bw</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08013"/>
                </a:solidFill>
                <a:effectLst/>
                <a:latin typeface="Times New Roman" panose="02020603050405020304" pitchFamily="18" charset="0"/>
                <a:cs typeface="Times New Roman" panose="02020603050405020304" pitchFamily="18" charset="0"/>
                <a:sym typeface="+mn-ea"/>
              </a:rPr>
              <a:t>% Find the region with the largest area</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max_area</a:t>
            </a:r>
            <a:r>
              <a:rPr lang="en-IN" sz="700" dirty="0">
                <a:solidFill>
                  <a:srgbClr val="222222"/>
                </a:solidFill>
                <a:effectLst/>
                <a:latin typeface="Times New Roman" panose="02020603050405020304" pitchFamily="18" charset="0"/>
                <a:cs typeface="Times New Roman" panose="02020603050405020304" pitchFamily="18" charset="0"/>
                <a:sym typeface="+mn-ea"/>
              </a:rPr>
              <a:t> =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max_region_idx</a:t>
            </a:r>
            <a:r>
              <a:rPr lang="en-IN" sz="700" dirty="0">
                <a:solidFill>
                  <a:srgbClr val="222222"/>
                </a:solidFill>
                <a:effectLst/>
                <a:latin typeface="Times New Roman" panose="02020603050405020304" pitchFamily="18" charset="0"/>
                <a:cs typeface="Times New Roman" panose="02020603050405020304" pitchFamily="18" charset="0"/>
                <a:sym typeface="+mn-ea"/>
              </a:rPr>
              <a:t> =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for </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 = 1:num_regions</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222222"/>
                </a:solidFill>
                <a:effectLst/>
                <a:latin typeface="Times New Roman" panose="02020603050405020304" pitchFamily="18" charset="0"/>
                <a:cs typeface="Times New Roman" panose="02020603050405020304" pitchFamily="18" charset="0"/>
                <a:sym typeface="+mn-ea"/>
              </a:rPr>
              <a:t>region = (</a:t>
            </a:r>
            <a:r>
              <a:rPr lang="en-IN" sz="700" dirty="0" err="1">
                <a:solidFill>
                  <a:srgbClr val="222222"/>
                </a:solidFill>
                <a:effectLst/>
                <a:latin typeface="Times New Roman" panose="02020603050405020304" pitchFamily="18" charset="0"/>
                <a:cs typeface="Times New Roman" panose="02020603050405020304" pitchFamily="18" charset="0"/>
                <a:sym typeface="+mn-ea"/>
              </a:rPr>
              <a:t>labelled_img</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region_area</a:t>
            </a:r>
            <a:r>
              <a:rPr lang="en-IN" sz="700" dirty="0">
                <a:solidFill>
                  <a:srgbClr val="222222"/>
                </a:solidFill>
                <a:effectLst/>
                <a:latin typeface="Times New Roman" panose="02020603050405020304" pitchFamily="18" charset="0"/>
                <a:cs typeface="Times New Roman" panose="02020603050405020304" pitchFamily="18" charset="0"/>
                <a:sym typeface="+mn-ea"/>
              </a:rPr>
              <a:t> = sum(region(:));</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region_area</a:t>
            </a:r>
            <a:r>
              <a:rPr lang="en-IN" sz="700" dirty="0">
                <a:solidFill>
                  <a:srgbClr val="222222"/>
                </a:solidFill>
                <a:effectLst/>
                <a:latin typeface="Times New Roman" panose="02020603050405020304" pitchFamily="18" charset="0"/>
                <a:cs typeface="Times New Roman" panose="02020603050405020304" pitchFamily="18" charset="0"/>
                <a:sym typeface="+mn-ea"/>
              </a:rPr>
              <a:t> &gt; </a:t>
            </a:r>
            <a:r>
              <a:rPr lang="en-IN" sz="700" dirty="0" err="1">
                <a:solidFill>
                  <a:srgbClr val="222222"/>
                </a:solidFill>
                <a:effectLst/>
                <a:latin typeface="Times New Roman" panose="02020603050405020304" pitchFamily="18" charset="0"/>
                <a:cs typeface="Times New Roman" panose="02020603050405020304" pitchFamily="18" charset="0"/>
                <a:sym typeface="+mn-ea"/>
              </a:rPr>
              <a:t>max_area</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max_area</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err="1">
                <a:solidFill>
                  <a:srgbClr val="222222"/>
                </a:solidFill>
                <a:effectLst/>
                <a:latin typeface="Times New Roman" panose="02020603050405020304" pitchFamily="18" charset="0"/>
                <a:cs typeface="Times New Roman" panose="02020603050405020304" pitchFamily="18" charset="0"/>
                <a:sym typeface="+mn-ea"/>
              </a:rPr>
              <a:t>region_area</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max_region_idx</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end</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end</a:t>
            </a:r>
            <a:endParaRPr lang="en-IN" sz="700" dirty="0">
              <a:solidFill>
                <a:srgbClr val="0E00FF"/>
              </a:solidFill>
              <a:effectLst/>
              <a:latin typeface="Times New Roman" panose="02020603050405020304" pitchFamily="18" charset="0"/>
              <a:cs typeface="Times New Roman" panose="02020603050405020304" pitchFamily="18" charset="0"/>
              <a:sym typeface="+mn-ea"/>
            </a:endParaRPr>
          </a:p>
          <a:p>
            <a:pPr algn="l"/>
            <a:r>
              <a:rPr lang="en-IN" sz="700" dirty="0">
                <a:solidFill>
                  <a:srgbClr val="008013"/>
                </a:solidFill>
                <a:effectLst/>
                <a:latin typeface="Times New Roman" panose="02020603050405020304" pitchFamily="18" charset="0"/>
                <a:cs typeface="Times New Roman" panose="02020603050405020304" pitchFamily="18" charset="0"/>
                <a:sym typeface="+mn-ea"/>
              </a:rPr>
              <a:t>% Extract the RGB </a:t>
            </a:r>
            <a:r>
              <a:rPr lang="en-IN" sz="700" dirty="0" err="1">
                <a:solidFill>
                  <a:srgbClr val="008013"/>
                </a:solidFill>
                <a:effectLst/>
                <a:latin typeface="Times New Roman" panose="02020603050405020304" pitchFamily="18" charset="0"/>
                <a:cs typeface="Times New Roman" panose="02020603050405020304" pitchFamily="18" charset="0"/>
                <a:sym typeface="+mn-ea"/>
              </a:rPr>
              <a:t>color</a:t>
            </a:r>
            <a:r>
              <a:rPr lang="en-IN" sz="700" dirty="0">
                <a:solidFill>
                  <a:srgbClr val="008013"/>
                </a:solidFill>
                <a:effectLst/>
                <a:latin typeface="Times New Roman" panose="02020603050405020304" pitchFamily="18" charset="0"/>
                <a:cs typeface="Times New Roman" panose="02020603050405020304" pitchFamily="18" charset="0"/>
                <a:sym typeface="+mn-ea"/>
              </a:rPr>
              <a:t> of the largest region</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222222"/>
                </a:solidFill>
                <a:effectLst/>
                <a:latin typeface="Times New Roman" panose="02020603050405020304" pitchFamily="18" charset="0"/>
                <a:cs typeface="Times New Roman" panose="02020603050405020304" pitchFamily="18" charset="0"/>
                <a:sym typeface="+mn-ea"/>
              </a:rPr>
              <a:t>region = (</a:t>
            </a:r>
            <a:r>
              <a:rPr lang="en-IN" sz="700" dirty="0" err="1">
                <a:solidFill>
                  <a:srgbClr val="222222"/>
                </a:solidFill>
                <a:effectLst/>
                <a:latin typeface="Times New Roman" panose="02020603050405020304" pitchFamily="18" charset="0"/>
                <a:cs typeface="Times New Roman" panose="02020603050405020304" pitchFamily="18" charset="0"/>
                <a:sym typeface="+mn-ea"/>
              </a:rPr>
              <a:t>labelled_img</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err="1">
                <a:solidFill>
                  <a:srgbClr val="222222"/>
                </a:solidFill>
                <a:effectLst/>
                <a:latin typeface="Times New Roman" panose="02020603050405020304" pitchFamily="18" charset="0"/>
                <a:cs typeface="Times New Roman" panose="02020603050405020304" pitchFamily="18" charset="0"/>
                <a:sym typeface="+mn-ea"/>
              </a:rPr>
              <a:t>max_region_idx</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222222"/>
                </a:solidFill>
                <a:effectLst/>
                <a:latin typeface="Times New Roman" panose="02020603050405020304" pitchFamily="18" charset="0"/>
                <a:cs typeface="Times New Roman" panose="02020603050405020304" pitchFamily="18" charset="0"/>
                <a:sym typeface="+mn-ea"/>
              </a:rPr>
              <a:t>[row, col] = find(region);</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222222"/>
                </a:solidFill>
                <a:effectLst/>
                <a:latin typeface="Times New Roman" panose="02020603050405020304" pitchFamily="18" charset="0"/>
                <a:cs typeface="Times New Roman" panose="02020603050405020304" pitchFamily="18" charset="0"/>
                <a:sym typeface="+mn-ea"/>
              </a:rPr>
              <a:t>R =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222222"/>
                </a:solidFill>
                <a:effectLst/>
                <a:latin typeface="Times New Roman" panose="02020603050405020304" pitchFamily="18" charset="0"/>
                <a:cs typeface="Times New Roman" panose="02020603050405020304" pitchFamily="18" charset="0"/>
                <a:sym typeface="+mn-ea"/>
              </a:rPr>
              <a:t>G =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222222"/>
                </a:solidFill>
                <a:effectLst/>
                <a:latin typeface="Times New Roman" panose="02020603050405020304" pitchFamily="18" charset="0"/>
                <a:cs typeface="Times New Roman" panose="02020603050405020304" pitchFamily="18" charset="0"/>
                <a:sym typeface="+mn-ea"/>
              </a:rPr>
              <a:t>B = 0;</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endParaRPr lang="en-IN" sz="700" b="0" i="0" dirty="0">
              <a:solidFill>
                <a:srgbClr val="222222"/>
              </a:solidFill>
              <a:effectLst/>
              <a:latin typeface="Times New Roman" panose="02020603050405020304" pitchFamily="18" charset="0"/>
              <a:cs typeface="Times New Roman" panose="02020603050405020304" pitchFamily="18" charset="0"/>
            </a:endParaRPr>
          </a:p>
          <a:p>
            <a:endParaRPr lang="en-IN" sz="700" b="0" i="0" dirty="0">
              <a:solidFill>
                <a:srgbClr val="222222"/>
              </a:solidFill>
              <a:effectLst/>
              <a:latin typeface="Times New Roman" panose="02020603050405020304" pitchFamily="18" charset="0"/>
              <a:cs typeface="Times New Roman" panose="02020603050405020304" pitchFamily="18" charset="0"/>
            </a:endParaRPr>
          </a:p>
        </p:txBody>
      </p:sp>
      <p:sp>
        <p:nvSpPr>
          <p:cNvPr id="4" name="Text Box 3"/>
          <p:cNvSpPr txBox="1"/>
          <p:nvPr/>
        </p:nvSpPr>
        <p:spPr>
          <a:xfrm>
            <a:off x="5105400" y="914400"/>
            <a:ext cx="3811270" cy="5692775"/>
          </a:xfrm>
          <a:prstGeom prst="rect">
            <a:avLst/>
          </a:prstGeom>
          <a:noFill/>
        </p:spPr>
        <p:txBody>
          <a:bodyPr wrap="square" rtlCol="0" anchor="t">
            <a:spAutoFit/>
          </a:bodyPr>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for </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 = 1:length(row)</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222222"/>
                </a:solidFill>
                <a:effectLst/>
                <a:latin typeface="Times New Roman" panose="02020603050405020304" pitchFamily="18" charset="0"/>
                <a:cs typeface="Times New Roman" panose="02020603050405020304" pitchFamily="18" charset="0"/>
                <a:sym typeface="+mn-ea"/>
              </a:rPr>
              <a:t>R = R + double(</a:t>
            </a:r>
            <a:r>
              <a:rPr lang="en-IN" sz="700" dirty="0" err="1">
                <a:solidFill>
                  <a:srgbClr val="222222"/>
                </a:solidFill>
                <a:effectLst/>
                <a:latin typeface="Times New Roman" panose="02020603050405020304" pitchFamily="18" charset="0"/>
                <a:cs typeface="Times New Roman" panose="02020603050405020304" pitchFamily="18" charset="0"/>
                <a:sym typeface="+mn-ea"/>
              </a:rPr>
              <a:t>img</a:t>
            </a:r>
            <a:r>
              <a:rPr lang="en-IN" sz="700" dirty="0">
                <a:solidFill>
                  <a:srgbClr val="222222"/>
                </a:solidFill>
                <a:effectLst/>
                <a:latin typeface="Times New Roman" panose="02020603050405020304" pitchFamily="18" charset="0"/>
                <a:cs typeface="Times New Roman" panose="02020603050405020304" pitchFamily="18" charset="0"/>
                <a:sym typeface="+mn-ea"/>
              </a:rPr>
              <a:t>(row(</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 col(</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 1));</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222222"/>
                </a:solidFill>
                <a:effectLst/>
                <a:latin typeface="Times New Roman" panose="02020603050405020304" pitchFamily="18" charset="0"/>
                <a:cs typeface="Times New Roman" panose="02020603050405020304" pitchFamily="18" charset="0"/>
                <a:sym typeface="+mn-ea"/>
              </a:rPr>
              <a:t>G = G + double(</a:t>
            </a:r>
            <a:r>
              <a:rPr lang="en-IN" sz="700" dirty="0" err="1">
                <a:solidFill>
                  <a:srgbClr val="222222"/>
                </a:solidFill>
                <a:effectLst/>
                <a:latin typeface="Times New Roman" panose="02020603050405020304" pitchFamily="18" charset="0"/>
                <a:cs typeface="Times New Roman" panose="02020603050405020304" pitchFamily="18" charset="0"/>
                <a:sym typeface="+mn-ea"/>
              </a:rPr>
              <a:t>img</a:t>
            </a:r>
            <a:r>
              <a:rPr lang="en-IN" sz="700" dirty="0">
                <a:solidFill>
                  <a:srgbClr val="222222"/>
                </a:solidFill>
                <a:effectLst/>
                <a:latin typeface="Times New Roman" panose="02020603050405020304" pitchFamily="18" charset="0"/>
                <a:cs typeface="Times New Roman" panose="02020603050405020304" pitchFamily="18" charset="0"/>
                <a:sym typeface="+mn-ea"/>
              </a:rPr>
              <a:t>(row(</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 col(</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 2));</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222222"/>
                </a:solidFill>
                <a:effectLst/>
                <a:latin typeface="Times New Roman" panose="02020603050405020304" pitchFamily="18" charset="0"/>
                <a:cs typeface="Times New Roman" panose="02020603050405020304" pitchFamily="18" charset="0"/>
                <a:sym typeface="+mn-ea"/>
              </a:rPr>
              <a:t>B = B + double(</a:t>
            </a:r>
            <a:r>
              <a:rPr lang="en-IN" sz="700" dirty="0" err="1">
                <a:solidFill>
                  <a:srgbClr val="222222"/>
                </a:solidFill>
                <a:effectLst/>
                <a:latin typeface="Times New Roman" panose="02020603050405020304" pitchFamily="18" charset="0"/>
                <a:cs typeface="Times New Roman" panose="02020603050405020304" pitchFamily="18" charset="0"/>
                <a:sym typeface="+mn-ea"/>
              </a:rPr>
              <a:t>img</a:t>
            </a:r>
            <a:r>
              <a:rPr lang="en-IN" sz="700" dirty="0">
                <a:solidFill>
                  <a:srgbClr val="222222"/>
                </a:solidFill>
                <a:effectLst/>
                <a:latin typeface="Times New Roman" panose="02020603050405020304" pitchFamily="18" charset="0"/>
                <a:cs typeface="Times New Roman" panose="02020603050405020304" pitchFamily="18" charset="0"/>
                <a:sym typeface="+mn-ea"/>
              </a:rPr>
              <a:t>(row(</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 col(</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 3));</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end</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a:t>
            </a:r>
            <a:r>
              <a:rPr lang="en-IN" sz="700" dirty="0">
                <a:solidFill>
                  <a:srgbClr val="222222"/>
                </a:solidFill>
                <a:effectLst/>
                <a:latin typeface="Times New Roman" panose="02020603050405020304" pitchFamily="18" charset="0"/>
                <a:cs typeface="Times New Roman" panose="02020603050405020304" pitchFamily="18" charset="0"/>
                <a:sym typeface="+mn-ea"/>
              </a:rPr>
              <a:t> = [R/length(row), G/length(row), B/length(row)];</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08013"/>
                </a:solidFill>
                <a:effectLst/>
                <a:latin typeface="Times New Roman" panose="02020603050405020304" pitchFamily="18" charset="0"/>
                <a:cs typeface="Times New Roman" panose="02020603050405020304" pitchFamily="18" charset="0"/>
                <a:sym typeface="+mn-ea"/>
              </a:rPr>
              <a:t>% Classify the </a:t>
            </a:r>
            <a:r>
              <a:rPr lang="en-IN" sz="700" dirty="0" err="1">
                <a:solidFill>
                  <a:srgbClr val="008013"/>
                </a:solidFill>
                <a:effectLst/>
                <a:latin typeface="Times New Roman" panose="02020603050405020304" pitchFamily="18" charset="0"/>
                <a:cs typeface="Times New Roman" panose="02020603050405020304" pitchFamily="18" charset="0"/>
                <a:sym typeface="+mn-ea"/>
              </a:rPr>
              <a:t>color</a:t>
            </a:r>
            <a:r>
              <a:rPr lang="en-IN" sz="700" dirty="0">
                <a:solidFill>
                  <a:srgbClr val="008013"/>
                </a:solidFill>
                <a:effectLst/>
                <a:latin typeface="Times New Roman" panose="02020603050405020304" pitchFamily="18" charset="0"/>
                <a:cs typeface="Times New Roman" panose="02020603050405020304" pitchFamily="18" charset="0"/>
                <a:sym typeface="+mn-ea"/>
              </a:rPr>
              <a:t> based on the predefined </a:t>
            </a:r>
            <a:r>
              <a:rPr lang="en-IN" sz="700" dirty="0" err="1">
                <a:solidFill>
                  <a:srgbClr val="008013"/>
                </a:solidFill>
                <a:effectLst/>
                <a:latin typeface="Times New Roman" panose="02020603050405020304" pitchFamily="18" charset="0"/>
                <a:cs typeface="Times New Roman" panose="02020603050405020304" pitchFamily="18" charset="0"/>
                <a:sym typeface="+mn-ea"/>
              </a:rPr>
              <a:t>color</a:t>
            </a:r>
            <a:r>
              <a:rPr lang="en-IN" sz="700" dirty="0">
                <a:solidFill>
                  <a:srgbClr val="008013"/>
                </a:solidFill>
                <a:effectLst/>
                <a:latin typeface="Times New Roman" panose="02020603050405020304" pitchFamily="18" charset="0"/>
                <a:cs typeface="Times New Roman" panose="02020603050405020304" pitchFamily="18" charset="0"/>
                <a:sym typeface="+mn-ea"/>
              </a:rPr>
              <a:t> palette</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min_dist</a:t>
            </a:r>
            <a:r>
              <a:rPr lang="en-IN" sz="700" dirty="0">
                <a:solidFill>
                  <a:srgbClr val="222222"/>
                </a:solidFill>
                <a:effectLst/>
                <a:latin typeface="Times New Roman" panose="02020603050405020304" pitchFamily="18" charset="0"/>
                <a:cs typeface="Times New Roman" panose="02020603050405020304" pitchFamily="18" charset="0"/>
                <a:sym typeface="+mn-ea"/>
              </a:rPr>
              <a:t> = inf;</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for </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 = 1:length(</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colors</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dist</a:t>
            </a:r>
            <a:r>
              <a:rPr lang="en-IN" sz="700" dirty="0">
                <a:solidFill>
                  <a:srgbClr val="222222"/>
                </a:solidFill>
                <a:effectLst/>
                <a:latin typeface="Times New Roman" panose="02020603050405020304" pitchFamily="18" charset="0"/>
                <a:cs typeface="Times New Roman" panose="02020603050405020304" pitchFamily="18" charset="0"/>
                <a:sym typeface="+mn-ea"/>
              </a:rPr>
              <a:t> = sum((</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colors</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a:t>
            </a:r>
            <a:r>
              <a:rPr lang="en-IN" sz="700" dirty="0">
                <a:solidFill>
                  <a:srgbClr val="222222"/>
                </a:solidFill>
                <a:effectLst/>
                <a:latin typeface="Times New Roman" panose="02020603050405020304" pitchFamily="18" charset="0"/>
                <a:cs typeface="Times New Roman" panose="02020603050405020304" pitchFamily="18" charset="0"/>
                <a:sym typeface="+mn-ea"/>
              </a:rPr>
              <a:t>).^2);</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dist</a:t>
            </a:r>
            <a:r>
              <a:rPr lang="en-IN" sz="700" dirty="0">
                <a:solidFill>
                  <a:srgbClr val="222222"/>
                </a:solidFill>
                <a:effectLst/>
                <a:latin typeface="Times New Roman" panose="02020603050405020304" pitchFamily="18" charset="0"/>
                <a:cs typeface="Times New Roman" panose="02020603050405020304" pitchFamily="18" charset="0"/>
                <a:sym typeface="+mn-ea"/>
              </a:rPr>
              <a:t> &lt; </a:t>
            </a:r>
            <a:r>
              <a:rPr lang="en-IN" sz="700" dirty="0" err="1">
                <a:solidFill>
                  <a:srgbClr val="222222"/>
                </a:solidFill>
                <a:effectLst/>
                <a:latin typeface="Times New Roman" panose="02020603050405020304" pitchFamily="18" charset="0"/>
                <a:cs typeface="Times New Roman" panose="02020603050405020304" pitchFamily="18" charset="0"/>
                <a:sym typeface="+mn-ea"/>
              </a:rPr>
              <a:t>min_dist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min_dist</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err="1">
                <a:solidFill>
                  <a:srgbClr val="222222"/>
                </a:solidFill>
                <a:effectLst/>
                <a:latin typeface="Times New Roman" panose="02020603050405020304" pitchFamily="18" charset="0"/>
                <a:cs typeface="Times New Roman" panose="02020603050405020304" pitchFamily="18" charset="0"/>
                <a:sym typeface="+mn-ea"/>
              </a:rPr>
              <a:t>dist</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colors</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i</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end</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end</a:t>
            </a:r>
            <a:endParaRPr lang="en-IN" sz="700" dirty="0">
              <a:solidFill>
                <a:srgbClr val="0E00FF"/>
              </a:solidFill>
              <a:effectLst/>
              <a:latin typeface="Times New Roman" panose="02020603050405020304" pitchFamily="18" charset="0"/>
              <a:cs typeface="Times New Roman" panose="02020603050405020304" pitchFamily="18" charset="0"/>
              <a:sym typeface="+mn-ea"/>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red)</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'Red'</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green)</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'Green'</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blue)</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'Blue'</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yellow)</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'Yellow'</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purple)</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'Purple'</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black)</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'black'</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cyan)</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'cyan'</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magenta)</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'magenta'</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white)</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'white'</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a:t>
            </a:r>
            <a:r>
              <a:rPr lang="en-IN" sz="700" dirty="0" err="1">
                <a:solidFill>
                  <a:srgbClr val="222222"/>
                </a:solidFill>
                <a:effectLst/>
                <a:latin typeface="Times New Roman" panose="02020603050405020304" pitchFamily="18" charset="0"/>
                <a:cs typeface="Times New Roman" panose="02020603050405020304" pitchFamily="18" charset="0"/>
                <a:sym typeface="+mn-ea"/>
              </a:rPr>
              <a:t>dark_red</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err="1">
                <a:solidFill>
                  <a:srgbClr val="A709F5"/>
                </a:solidFill>
                <a:effectLst/>
                <a:latin typeface="Times New Roman" panose="02020603050405020304" pitchFamily="18" charset="0"/>
                <a:cs typeface="Times New Roman" panose="02020603050405020304" pitchFamily="18" charset="0"/>
                <a:sym typeface="+mn-ea"/>
              </a:rPr>
              <a:t>dark_red</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a:t>
            </a:r>
            <a:r>
              <a:rPr lang="en-IN" sz="700" dirty="0" err="1">
                <a:solidFill>
                  <a:srgbClr val="222222"/>
                </a:solidFill>
                <a:effectLst/>
                <a:latin typeface="Times New Roman" panose="02020603050405020304" pitchFamily="18" charset="0"/>
                <a:cs typeface="Times New Roman" panose="02020603050405020304" pitchFamily="18" charset="0"/>
                <a:sym typeface="+mn-ea"/>
              </a:rPr>
              <a:t>dark_green</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err="1">
                <a:solidFill>
                  <a:srgbClr val="A709F5"/>
                </a:solidFill>
                <a:effectLst/>
                <a:latin typeface="Times New Roman" panose="02020603050405020304" pitchFamily="18" charset="0"/>
                <a:cs typeface="Times New Roman" panose="02020603050405020304" pitchFamily="18" charset="0"/>
                <a:sym typeface="+mn-ea"/>
              </a:rPr>
              <a:t>dark_green</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a:t>
            </a:r>
            <a:r>
              <a:rPr lang="en-IN" sz="700" dirty="0" err="1">
                <a:solidFill>
                  <a:srgbClr val="222222"/>
                </a:solidFill>
                <a:effectLst/>
                <a:latin typeface="Times New Roman" panose="02020603050405020304" pitchFamily="18" charset="0"/>
                <a:cs typeface="Times New Roman" panose="02020603050405020304" pitchFamily="18" charset="0"/>
                <a:sym typeface="+mn-ea"/>
              </a:rPr>
              <a:t>dark_blue</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err="1">
                <a:solidFill>
                  <a:srgbClr val="A709F5"/>
                </a:solidFill>
                <a:effectLst/>
                <a:latin typeface="Times New Roman" panose="02020603050405020304" pitchFamily="18" charset="0"/>
                <a:cs typeface="Times New Roman" panose="02020603050405020304" pitchFamily="18" charset="0"/>
                <a:sym typeface="+mn-ea"/>
              </a:rPr>
              <a:t>dark_blue</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brown)</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'brown'</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orange)</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'orange'</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elseif </a:t>
            </a:r>
            <a:r>
              <a:rPr lang="en-IN" sz="700" dirty="0" err="1">
                <a:solidFill>
                  <a:srgbClr val="222222"/>
                </a:solidFill>
                <a:effectLst/>
                <a:latin typeface="Times New Roman" panose="02020603050405020304" pitchFamily="18" charset="0"/>
                <a:cs typeface="Times New Roman" panose="02020603050405020304" pitchFamily="18" charset="0"/>
                <a:sym typeface="+mn-ea"/>
              </a:rPr>
              <a:t>isequal</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pink)</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a:solidFill>
                  <a:srgbClr val="A709F5"/>
                </a:solidFill>
                <a:effectLst/>
                <a:latin typeface="Times New Roman" panose="02020603050405020304" pitchFamily="18" charset="0"/>
                <a:cs typeface="Times New Roman" panose="02020603050405020304" pitchFamily="18" charset="0"/>
                <a:sym typeface="+mn-ea"/>
              </a:rPr>
              <a:t>'pink'</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end</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08013"/>
                </a:solidFill>
                <a:effectLst/>
                <a:latin typeface="Times New Roman" panose="02020603050405020304" pitchFamily="18" charset="0"/>
                <a:cs typeface="Times New Roman" panose="02020603050405020304" pitchFamily="18" charset="0"/>
                <a:sym typeface="+mn-ea"/>
              </a:rPr>
              <a:t>% Display the original image with the </a:t>
            </a:r>
            <a:r>
              <a:rPr lang="en-IN" sz="700" dirty="0" err="1">
                <a:solidFill>
                  <a:srgbClr val="008013"/>
                </a:solidFill>
                <a:effectLst/>
                <a:latin typeface="Times New Roman" panose="02020603050405020304" pitchFamily="18" charset="0"/>
                <a:cs typeface="Times New Roman" panose="02020603050405020304" pitchFamily="18" charset="0"/>
                <a:sym typeface="+mn-ea"/>
              </a:rPr>
              <a:t>color</a:t>
            </a:r>
            <a:r>
              <a:rPr lang="en-IN" sz="700" dirty="0">
                <a:solidFill>
                  <a:srgbClr val="008013"/>
                </a:solidFill>
                <a:effectLst/>
                <a:latin typeface="Times New Roman" panose="02020603050405020304" pitchFamily="18" charset="0"/>
                <a:cs typeface="Times New Roman" panose="02020603050405020304" pitchFamily="18" charset="0"/>
                <a:sym typeface="+mn-ea"/>
              </a:rPr>
              <a:t> name</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img</a:t>
            </a:r>
            <a:r>
              <a:rPr lang="en-IN" sz="700" dirty="0">
                <a:solidFill>
                  <a:srgbClr val="222222"/>
                </a:solidFill>
                <a:effectLst/>
                <a:latin typeface="Times New Roman" panose="02020603050405020304" pitchFamily="18" charset="0"/>
                <a:cs typeface="Times New Roman" panose="02020603050405020304" pitchFamily="18" charset="0"/>
                <a:sym typeface="+mn-ea"/>
              </a:rPr>
              <a:t> = </a:t>
            </a:r>
            <a:r>
              <a:rPr lang="en-IN" sz="700" dirty="0" err="1">
                <a:solidFill>
                  <a:srgbClr val="222222"/>
                </a:solidFill>
                <a:effectLst/>
                <a:latin typeface="Times New Roman" panose="02020603050405020304" pitchFamily="18" charset="0"/>
                <a:cs typeface="Times New Roman" panose="02020603050405020304" pitchFamily="18" charset="0"/>
                <a:sym typeface="+mn-ea"/>
              </a:rPr>
              <a:t>insertText</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img</a:t>
            </a:r>
            <a:r>
              <a:rPr lang="en-IN" sz="700" dirty="0">
                <a:solidFill>
                  <a:srgbClr val="222222"/>
                </a:solidFill>
                <a:effectLst/>
                <a:latin typeface="Times New Roman" panose="02020603050405020304" pitchFamily="18" charset="0"/>
                <a:cs typeface="Times New Roman" panose="02020603050405020304" pitchFamily="18" charset="0"/>
                <a:sym typeface="+mn-ea"/>
              </a:rPr>
              <a:t>, [10, 10], </a:t>
            </a:r>
            <a:r>
              <a:rPr lang="en-IN" sz="700" dirty="0" err="1">
                <a:solidFill>
                  <a:srgbClr val="222222"/>
                </a:solidFill>
                <a:effectLst/>
                <a:latin typeface="Times New Roman" panose="02020603050405020304" pitchFamily="18" charset="0"/>
                <a:cs typeface="Times New Roman" panose="02020603050405020304" pitchFamily="18" charset="0"/>
                <a:sym typeface="+mn-ea"/>
              </a:rPr>
              <a:t>color_name</a:t>
            </a:r>
            <a:r>
              <a:rPr lang="en-IN" sz="700" dirty="0">
                <a:solidFill>
                  <a:srgbClr val="222222"/>
                </a:solidFill>
                <a:effectLst/>
                <a:latin typeface="Times New Roman" panose="02020603050405020304" pitchFamily="18" charset="0"/>
                <a:cs typeface="Times New Roman" panose="02020603050405020304" pitchFamily="18" charset="0"/>
                <a:sym typeface="+mn-ea"/>
              </a:rPr>
              <a:t>, </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err="1">
                <a:solidFill>
                  <a:srgbClr val="A709F5"/>
                </a:solidFill>
                <a:effectLst/>
                <a:latin typeface="Times New Roman" panose="02020603050405020304" pitchFamily="18" charset="0"/>
                <a:cs typeface="Times New Roman" panose="02020603050405020304" pitchFamily="18" charset="0"/>
                <a:sym typeface="+mn-ea"/>
              </a:rPr>
              <a:t>FontSize</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a:solidFill>
                  <a:srgbClr val="222222"/>
                </a:solidFill>
                <a:effectLst/>
                <a:latin typeface="Times New Roman" panose="02020603050405020304" pitchFamily="18" charset="0"/>
                <a:cs typeface="Times New Roman" panose="02020603050405020304" pitchFamily="18" charset="0"/>
                <a:sym typeface="+mn-ea"/>
              </a:rPr>
              <a:t>, 30, </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err="1">
                <a:solidFill>
                  <a:srgbClr val="A709F5"/>
                </a:solidFill>
                <a:effectLst/>
                <a:latin typeface="Times New Roman" panose="02020603050405020304" pitchFamily="18" charset="0"/>
                <a:cs typeface="Times New Roman" panose="02020603050405020304" pitchFamily="18" charset="0"/>
                <a:sym typeface="+mn-ea"/>
              </a:rPr>
              <a:t>BoxColor</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a:solidFill>
                  <a:srgbClr val="222222"/>
                </a:solidFill>
                <a:effectLst/>
                <a:latin typeface="Times New Roman" panose="02020603050405020304" pitchFamily="18" charset="0"/>
                <a:cs typeface="Times New Roman" panose="02020603050405020304" pitchFamily="18" charset="0"/>
                <a:sym typeface="+mn-ea"/>
              </a:rPr>
              <a:t>, </a:t>
            </a:r>
            <a:r>
              <a:rPr lang="en-IN" sz="700" dirty="0">
                <a:solidFill>
                  <a:srgbClr val="A709F5"/>
                </a:solidFill>
                <a:effectLst/>
                <a:latin typeface="Times New Roman" panose="02020603050405020304" pitchFamily="18" charset="0"/>
                <a:cs typeface="Times New Roman" panose="02020603050405020304" pitchFamily="18" charset="0"/>
                <a:sym typeface="+mn-ea"/>
              </a:rPr>
              <a:t>'white'</a:t>
            </a:r>
            <a:r>
              <a:rPr lang="en-IN" sz="700" dirty="0">
                <a:solidFill>
                  <a:srgbClr val="222222"/>
                </a:solidFill>
                <a:effectLst/>
                <a:latin typeface="Times New Roman" panose="02020603050405020304" pitchFamily="18" charset="0"/>
                <a:cs typeface="Times New Roman" panose="02020603050405020304" pitchFamily="18" charset="0"/>
                <a:sym typeface="+mn-ea"/>
              </a:rPr>
              <a:t>, </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err="1">
                <a:solidFill>
                  <a:srgbClr val="A709F5"/>
                </a:solidFill>
                <a:effectLst/>
                <a:latin typeface="Times New Roman" panose="02020603050405020304" pitchFamily="18" charset="0"/>
                <a:cs typeface="Times New Roman" panose="02020603050405020304" pitchFamily="18" charset="0"/>
                <a:sym typeface="+mn-ea"/>
              </a:rPr>
              <a:t>BoxOpacity</a:t>
            </a:r>
            <a:r>
              <a:rPr lang="en-IN" sz="700" dirty="0">
                <a:solidFill>
                  <a:srgbClr val="A709F5"/>
                </a:solidFill>
                <a:effectLst/>
                <a:latin typeface="Times New Roman" panose="02020603050405020304" pitchFamily="18" charset="0"/>
                <a:cs typeface="Times New Roman" panose="02020603050405020304" pitchFamily="18" charset="0"/>
                <a:sym typeface="+mn-ea"/>
              </a:rPr>
              <a:t>'</a:t>
            </a:r>
            <a:r>
              <a:rPr lang="en-IN" sz="700" dirty="0">
                <a:solidFill>
                  <a:srgbClr val="222222"/>
                </a:solidFill>
                <a:effectLst/>
                <a:latin typeface="Times New Roman" panose="02020603050405020304" pitchFamily="18" charset="0"/>
                <a:cs typeface="Times New Roman" panose="02020603050405020304" pitchFamily="18" charset="0"/>
                <a:sym typeface="+mn-ea"/>
              </a:rPr>
              <a:t>, 0.5);</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err="1">
                <a:solidFill>
                  <a:srgbClr val="222222"/>
                </a:solidFill>
                <a:effectLst/>
                <a:latin typeface="Times New Roman" panose="02020603050405020304" pitchFamily="18" charset="0"/>
                <a:cs typeface="Times New Roman" panose="02020603050405020304" pitchFamily="18" charset="0"/>
                <a:sym typeface="+mn-ea"/>
              </a:rPr>
              <a:t>imshow</a:t>
            </a:r>
            <a:r>
              <a:rPr lang="en-IN" sz="700" dirty="0">
                <a:solidFill>
                  <a:srgbClr val="222222"/>
                </a:solidFill>
                <a:effectLst/>
                <a:latin typeface="Times New Roman" panose="02020603050405020304" pitchFamily="18" charset="0"/>
                <a:cs typeface="Times New Roman" panose="02020603050405020304" pitchFamily="18" charset="0"/>
                <a:sym typeface="+mn-ea"/>
              </a:rPr>
              <a:t>(</a:t>
            </a:r>
            <a:r>
              <a:rPr lang="en-IN" sz="700" dirty="0" err="1">
                <a:solidFill>
                  <a:srgbClr val="222222"/>
                </a:solidFill>
                <a:effectLst/>
                <a:latin typeface="Times New Roman" panose="02020603050405020304" pitchFamily="18" charset="0"/>
                <a:cs typeface="Times New Roman" panose="02020603050405020304" pitchFamily="18" charset="0"/>
                <a:sym typeface="+mn-ea"/>
              </a:rPr>
              <a:t>img</a:t>
            </a:r>
            <a:r>
              <a:rPr lang="en-IN" sz="700" dirty="0">
                <a:solidFill>
                  <a:srgbClr val="222222"/>
                </a:solidFill>
                <a:effectLst/>
                <a:latin typeface="Times New Roman" panose="02020603050405020304" pitchFamily="18" charset="0"/>
                <a:cs typeface="Times New Roman" panose="02020603050405020304" pitchFamily="18" charset="0"/>
                <a:sym typeface="+mn-ea"/>
              </a:rPr>
              <a:t>);</a:t>
            </a:r>
            <a:endParaRPr lang="en-IN" sz="700" b="0" i="0" dirty="0">
              <a:solidFill>
                <a:srgbClr val="222222"/>
              </a:solidFill>
              <a:effectLst/>
              <a:latin typeface="Times New Roman" panose="02020603050405020304" pitchFamily="18" charset="0"/>
              <a:cs typeface="Times New Roman" panose="02020603050405020304" pitchFamily="18" charset="0"/>
            </a:endParaRPr>
          </a:p>
          <a:p>
            <a:pPr algn="l"/>
            <a:r>
              <a:rPr lang="en-IN" sz="700" dirty="0">
                <a:solidFill>
                  <a:srgbClr val="0E00FF"/>
                </a:solidFill>
                <a:effectLst/>
                <a:latin typeface="Times New Roman" panose="02020603050405020304" pitchFamily="18" charset="0"/>
                <a:cs typeface="Times New Roman" panose="02020603050405020304" pitchFamily="18" charset="0"/>
                <a:sym typeface="+mn-ea"/>
              </a:rPr>
              <a:t>end</a:t>
            </a:r>
            <a:endParaRPr lang="en-IN" sz="700" dirty="0"/>
          </a:p>
          <a:p>
            <a:pPr algn="l"/>
            <a:endParaRPr lang="en-IN" sz="700" dirty="0">
              <a:solidFill>
                <a:srgbClr val="0E00FF"/>
              </a:solidFill>
              <a:effectLst/>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1"/>
          <p:cNvSpPr>
            <a:spLocks noGrp="1"/>
          </p:cNvSpPr>
          <p:nvPr/>
        </p:nvSpPr>
        <p:spPr>
          <a:xfrm>
            <a:off x="1447800" y="3124200"/>
            <a:ext cx="6187440" cy="533400"/>
          </a:xfrm>
          <a:prstGeom prst="rect">
            <a:avLst/>
          </a:prstGeom>
          <a:noFill/>
          <a:ln>
            <a:noFill/>
          </a:ln>
        </p:spPr>
        <p:txBody>
          <a:bodyPr wrap="square" lIns="91425" tIns="45700" rIns="91425" bIns="45700" anchor="ctr" anchorCtr="0">
            <a:noAutofit/>
            <a:scene3d>
              <a:camera prst="orthographicFront"/>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6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en-US" sz="2800">
                <a:ln w="9525">
                  <a:solidFill>
                    <a:schemeClr val="bg1"/>
                  </a:solidFill>
                  <a:prstDash val="solid"/>
                </a:ln>
                <a:solidFill>
                  <a:schemeClr val="tx1"/>
                </a:solidFill>
                <a:effectLst>
                  <a:outerShdw blurRad="12700" dist="38100" dir="2700000" algn="tl" rotWithShape="0">
                    <a:schemeClr val="bg1">
                      <a:lumMod val="50000"/>
                    </a:schemeClr>
                  </a:outerShdw>
                </a:effectLst>
              </a:rPr>
              <a:t>DEVELOPMENT OF PROJECT - 2 </a:t>
            </a:r>
            <a:endParaRPr lang="en-US" sz="280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en-US" sz="2800">
                <a:ln w="9525">
                  <a:solidFill>
                    <a:schemeClr val="bg1"/>
                  </a:solidFill>
                  <a:prstDash val="solid"/>
                </a:ln>
                <a:solidFill>
                  <a:schemeClr val="tx1"/>
                </a:solidFill>
                <a:effectLst>
                  <a:outerShdw blurRad="12700" dist="38100" dir="2700000" algn="tl" rotWithShape="0">
                    <a:schemeClr val="bg1">
                      <a:lumMod val="50000"/>
                    </a:schemeClr>
                  </a:outerShdw>
                </a:effectLst>
              </a:rPr>
              <a:t>WITH HARDWARE &amp; </a:t>
            </a:r>
            <a:endParaRPr lang="en-US" sz="280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en-US" sz="2800">
                <a:ln w="9525">
                  <a:solidFill>
                    <a:schemeClr val="bg1"/>
                  </a:solidFill>
                  <a:prstDash val="solid"/>
                </a:ln>
                <a:solidFill>
                  <a:schemeClr val="tx1"/>
                </a:solidFill>
                <a:effectLst>
                  <a:outerShdw blurRad="12700" dist="38100" dir="2700000" algn="tl" rotWithShape="0">
                    <a:schemeClr val="bg1">
                      <a:lumMod val="50000"/>
                    </a:schemeClr>
                  </a:outerShdw>
                </a:effectLst>
              </a:rPr>
              <a:t>REQUIRED SOFTWARE TOOL</a:t>
            </a:r>
            <a:endParaRPr lang="en-US" sz="28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590800" y="152400"/>
            <a:ext cx="8229600" cy="533400"/>
          </a:xfrm>
        </p:spPr>
        <p:txBody>
          <a:bodyPr/>
          <a:p>
            <a:r>
              <a:rPr lang="en-US">
                <a:latin typeface="Times New Roman" panose="02020603050405020304" pitchFamily="18" charset="0"/>
                <a:cs typeface="Times New Roman" panose="02020603050405020304" pitchFamily="18" charset="0"/>
              </a:rPr>
              <a:t>BLOCK DIAGRAM</a:t>
            </a:r>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457200" y="2057400"/>
            <a:ext cx="8225155" cy="30486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2590800" y="152400"/>
            <a:ext cx="8229600" cy="533400"/>
          </a:xfrm>
        </p:spPr>
        <p:txBody>
          <a:bodyPr/>
          <a:p>
            <a:r>
              <a:rPr lang="en-US">
                <a:latin typeface="Times New Roman" panose="02020603050405020304" pitchFamily="18" charset="0"/>
                <a:cs typeface="Times New Roman" panose="02020603050405020304" pitchFamily="18" charset="0"/>
              </a:rPr>
              <a:t>CIRCUIT DIAGRAM</a:t>
            </a:r>
            <a:endParaRPr lang="en-US">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533400" y="1405890"/>
            <a:ext cx="8025130" cy="43510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200400" y="152400"/>
            <a:ext cx="8229600" cy="533400"/>
          </a:xfrm>
        </p:spPr>
        <p:txBody>
          <a:bodyPr/>
          <a:p>
            <a:r>
              <a:rPr lang="en-US">
                <a:latin typeface="Times New Roman" panose="02020603050405020304" pitchFamily="18" charset="0"/>
                <a:cs typeface="Times New Roman" panose="02020603050405020304" pitchFamily="18" charset="0"/>
              </a:rPr>
              <a:t>FLOW CHART - 1</a:t>
            </a:r>
            <a:endParaRPr lang="en-US">
              <a:latin typeface="Times New Roman" panose="02020603050405020304" pitchFamily="18" charset="0"/>
              <a:cs typeface="Times New Roman" panose="02020603050405020304" pitchFamily="18" charset="0"/>
            </a:endParaRPr>
          </a:p>
        </p:txBody>
      </p:sp>
      <p:pic>
        <p:nvPicPr>
          <p:cNvPr id="3" name="Picture 2" descr="WhatsApp Image 2023-06-05 at 11.06.18 AM (1)"/>
          <p:cNvPicPr>
            <a:picLocks noChangeAspect="1"/>
          </p:cNvPicPr>
          <p:nvPr/>
        </p:nvPicPr>
        <p:blipFill>
          <a:blip r:embed="rId1">
            <a:alphaModFix amt="94000"/>
            <a:lum bright="-24000" contrast="42000"/>
          </a:blip>
          <a:srcRect l="27312" t="8950" r="31243" b="9723"/>
          <a:stretch>
            <a:fillRect/>
          </a:stretch>
        </p:blipFill>
        <p:spPr>
          <a:xfrm>
            <a:off x="2590800" y="1079500"/>
            <a:ext cx="4123055" cy="5137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600" b="1" spc="285" dirty="0">
                <a:latin typeface="Georgia" panose="02040502050405020303"/>
                <a:cs typeface="Georgia" panose="02040502050405020303"/>
              </a:rPr>
              <a:t>O</a:t>
            </a:r>
            <a:r>
              <a:rPr lang="en-IN" sz="2600" b="1" spc="80" dirty="0">
                <a:latin typeface="Georgia" panose="02040502050405020303"/>
                <a:cs typeface="Georgia" panose="02040502050405020303"/>
              </a:rPr>
              <a:t>B</a:t>
            </a:r>
            <a:r>
              <a:rPr lang="en-IN" sz="2600" b="1" spc="60" dirty="0">
                <a:latin typeface="Georgia" panose="02040502050405020303"/>
                <a:cs typeface="Georgia" panose="02040502050405020303"/>
              </a:rPr>
              <a:t>JECTIVE</a:t>
            </a:r>
            <a:r>
              <a:rPr lang="en-US" altLang="en-IN" sz="2600" b="1" spc="60" dirty="0">
                <a:latin typeface="Georgia" panose="02040502050405020303"/>
                <a:cs typeface="Georgia" panose="02040502050405020303"/>
              </a:rPr>
              <a:t>S</a:t>
            </a:r>
            <a:endParaRPr lang="en-US" altLang="en-IN" sz="2600" b="1" spc="60" dirty="0">
              <a:latin typeface="Georgia" panose="02040502050405020303"/>
              <a:cs typeface="Georgia" panose="02040502050405020303"/>
            </a:endParaRPr>
          </a:p>
        </p:txBody>
      </p:sp>
      <p:sp>
        <p:nvSpPr>
          <p:cNvPr id="3" name="Rectangle 2"/>
          <p:cNvSpPr/>
          <p:nvPr/>
        </p:nvSpPr>
        <p:spPr>
          <a:xfrm>
            <a:off x="762000" y="1295400"/>
            <a:ext cx="7618095" cy="4347210"/>
          </a:xfrm>
          <a:prstGeom prst="rect">
            <a:avLst/>
          </a:prstGeom>
        </p:spPr>
        <p:txBody>
          <a:bodyPr wrap="square">
            <a:spAutoFit/>
          </a:bodyPr>
          <a:lstStyle/>
          <a:p>
            <a:pPr marL="403225" marR="6350" indent="-285750" algn="just">
              <a:lnSpc>
                <a:spcPct val="120000"/>
              </a:lnSpc>
              <a:spcBef>
                <a:spcPts val="105"/>
              </a:spcBef>
              <a:buSzPct val="114000"/>
              <a:buFont typeface="Arial" panose="020B0604020202020204" pitchFamily="34" charset="0"/>
              <a:buChar char="•"/>
              <a:tabLst>
                <a:tab pos="469265" algn="l"/>
                <a:tab pos="469900" algn="l"/>
              </a:tabLst>
            </a:pPr>
            <a:r>
              <a:rPr lang="en-US" b="1" dirty="0">
                <a:latin typeface="Cambria" panose="02040503050406030204" pitchFamily="18" charset="0"/>
                <a:ea typeface="Cambria" panose="02040503050406030204" pitchFamily="18" charset="0"/>
              </a:rPr>
              <a:t>Implementing a custom Convolutional Neural Network (CNN) from scratch in MATLAB for color classification.</a:t>
            </a:r>
            <a:endParaRPr lang="en-US" b="1" dirty="0">
              <a:latin typeface="Cambria" panose="02040503050406030204" pitchFamily="18" charset="0"/>
              <a:ea typeface="Cambria" panose="02040503050406030204" pitchFamily="18" charset="0"/>
            </a:endParaRPr>
          </a:p>
          <a:p>
            <a:pPr marL="403225" marR="6350" indent="-285750" algn="just">
              <a:lnSpc>
                <a:spcPct val="120000"/>
              </a:lnSpc>
              <a:spcBef>
                <a:spcPts val="105"/>
              </a:spcBef>
              <a:buSzPct val="114000"/>
              <a:buFont typeface="Arial" panose="020B0604020202020204" pitchFamily="34" charset="0"/>
              <a:buChar char="•"/>
              <a:tabLst>
                <a:tab pos="469265" algn="l"/>
                <a:tab pos="469900" algn="l"/>
              </a:tabLst>
            </a:pPr>
            <a:r>
              <a:rPr lang="en-US" b="1" dirty="0">
                <a:latin typeface="Cambria" panose="02040503050406030204" pitchFamily="18" charset="0"/>
                <a:ea typeface="Cambria" panose="02040503050406030204" pitchFamily="18" charset="0"/>
              </a:rPr>
              <a:t>Utilizing the TCS3200 color sensor to detect and capture color information.</a:t>
            </a:r>
            <a:endParaRPr lang="en-US" b="1" dirty="0">
              <a:latin typeface="Cambria" panose="02040503050406030204" pitchFamily="18" charset="0"/>
              <a:ea typeface="Cambria" panose="02040503050406030204" pitchFamily="18" charset="0"/>
            </a:endParaRPr>
          </a:p>
          <a:p>
            <a:pPr marL="403225" marR="6350" indent="-285750" algn="just">
              <a:lnSpc>
                <a:spcPct val="120000"/>
              </a:lnSpc>
              <a:spcBef>
                <a:spcPts val="105"/>
              </a:spcBef>
              <a:buSzPct val="114000"/>
              <a:buFont typeface="Arial" panose="020B0604020202020204" pitchFamily="34" charset="0"/>
              <a:buChar char="•"/>
              <a:tabLst>
                <a:tab pos="469265" algn="l"/>
                <a:tab pos="469900" algn="l"/>
              </a:tabLst>
            </a:pPr>
            <a:r>
              <a:rPr lang="en-US" b="1" dirty="0">
                <a:latin typeface="Cambria" panose="02040503050406030204" pitchFamily="18" charset="0"/>
                <a:ea typeface="Cambria" panose="02040503050406030204" pitchFamily="18" charset="0"/>
              </a:rPr>
              <a:t>Developing a CNN-based model to accurately classify colors under ideal conditions.</a:t>
            </a:r>
            <a:endParaRPr lang="en-US" b="1" dirty="0">
              <a:latin typeface="Cambria" panose="02040503050406030204" pitchFamily="18" charset="0"/>
              <a:ea typeface="Cambria" panose="02040503050406030204" pitchFamily="18" charset="0"/>
            </a:endParaRPr>
          </a:p>
          <a:p>
            <a:pPr marL="403225" marR="6350" indent="-285750" algn="just">
              <a:lnSpc>
                <a:spcPct val="120000"/>
              </a:lnSpc>
              <a:spcBef>
                <a:spcPts val="105"/>
              </a:spcBef>
              <a:buSzPct val="114000"/>
              <a:buFont typeface="Arial" panose="020B0604020202020204" pitchFamily="34" charset="0"/>
              <a:buChar char="•"/>
              <a:tabLst>
                <a:tab pos="469265" algn="l"/>
                <a:tab pos="469900" algn="l"/>
              </a:tabLst>
            </a:pPr>
            <a:r>
              <a:rPr lang="en-US" b="1" dirty="0">
                <a:latin typeface="Cambria" panose="02040503050406030204" pitchFamily="18" charset="0"/>
                <a:ea typeface="Cambria" panose="02040503050406030204" pitchFamily="18" charset="0"/>
              </a:rPr>
              <a:t>Extending the CNN model to handle non-ideal conditions and variations in color detection.</a:t>
            </a:r>
            <a:endParaRPr lang="en-US" b="1" dirty="0">
              <a:latin typeface="Cambria" panose="02040503050406030204" pitchFamily="18" charset="0"/>
              <a:ea typeface="Cambria" panose="02040503050406030204" pitchFamily="18" charset="0"/>
            </a:endParaRPr>
          </a:p>
          <a:p>
            <a:pPr marL="403225" marR="6350" indent="-285750" algn="just">
              <a:lnSpc>
                <a:spcPct val="120000"/>
              </a:lnSpc>
              <a:spcBef>
                <a:spcPts val="105"/>
              </a:spcBef>
              <a:buSzPct val="114000"/>
              <a:buFont typeface="Arial" panose="020B0604020202020204" pitchFamily="34" charset="0"/>
              <a:buChar char="•"/>
              <a:tabLst>
                <a:tab pos="469265" algn="l"/>
                <a:tab pos="469900" algn="l"/>
              </a:tabLst>
            </a:pPr>
            <a:r>
              <a:rPr lang="en-US" b="1" dirty="0">
                <a:latin typeface="Cambria" panose="02040503050406030204" pitchFamily="18" charset="0"/>
                <a:ea typeface="Cambria" panose="02040503050406030204" pitchFamily="18" charset="0"/>
              </a:rPr>
              <a:t>Integrating a webcam to capture live images for real-time color prediction.</a:t>
            </a:r>
            <a:endParaRPr lang="en-US" b="1" dirty="0">
              <a:latin typeface="Cambria" panose="02040503050406030204" pitchFamily="18" charset="0"/>
              <a:ea typeface="Cambria" panose="02040503050406030204" pitchFamily="18" charset="0"/>
            </a:endParaRPr>
          </a:p>
          <a:p>
            <a:pPr marL="403225" marR="6350" indent="-285750" algn="just">
              <a:lnSpc>
                <a:spcPct val="120000"/>
              </a:lnSpc>
              <a:spcBef>
                <a:spcPts val="105"/>
              </a:spcBef>
              <a:buSzPct val="114000"/>
              <a:buFont typeface="Arial" panose="020B0604020202020204" pitchFamily="34" charset="0"/>
              <a:buChar char="•"/>
              <a:tabLst>
                <a:tab pos="469265" algn="l"/>
                <a:tab pos="469900" algn="l"/>
              </a:tabLst>
            </a:pPr>
            <a:r>
              <a:rPr lang="en-US" b="1" dirty="0">
                <a:latin typeface="Cambria" panose="02040503050406030204" pitchFamily="18" charset="0"/>
                <a:ea typeface="Cambria" panose="02040503050406030204" pitchFamily="18" charset="0"/>
              </a:rPr>
              <a:t>Transforming the MATLAB code into C code using Energia software for compatibility with the MSP430F5529LP microcontroller.</a:t>
            </a:r>
            <a:endParaRPr lang="en-US" b="1" dirty="0">
              <a:latin typeface="Cambria" panose="02040503050406030204" pitchFamily="18" charset="0"/>
              <a:ea typeface="Cambria" panose="02040503050406030204" pitchFamily="18" charset="0"/>
            </a:endParaRPr>
          </a:p>
          <a:p>
            <a:pPr marL="403225" marR="6350" indent="-285750" algn="just">
              <a:lnSpc>
                <a:spcPct val="120000"/>
              </a:lnSpc>
              <a:spcBef>
                <a:spcPts val="105"/>
              </a:spcBef>
              <a:buSzPct val="114000"/>
              <a:buFont typeface="Arial" panose="020B0604020202020204" pitchFamily="34" charset="0"/>
              <a:buChar char="•"/>
              <a:tabLst>
                <a:tab pos="469265" algn="l"/>
                <a:tab pos="469900" algn="l"/>
              </a:tabLst>
            </a:pPr>
            <a:r>
              <a:rPr lang="en-US" b="1" dirty="0">
                <a:latin typeface="Cambria" panose="02040503050406030204" pitchFamily="18" charset="0"/>
                <a:ea typeface="Cambria" panose="02040503050406030204" pitchFamily="18" charset="0"/>
              </a:rPr>
              <a:t>Establishing hardware connections between the MSP430F5529LP microcontroller, TCS3200 color sensor, and a 16x2 LCD display.</a:t>
            </a:r>
            <a:endParaRPr lang="en-US" b="1" dirty="0">
              <a:latin typeface="Cambria" panose="02040503050406030204" pitchFamily="18" charset="0"/>
              <a:ea typeface="Cambria" panose="02040503050406030204" pitchFamily="18" charset="0"/>
            </a:endParaRPr>
          </a:p>
          <a:p>
            <a:pPr marL="403225" marR="6350" indent="-285750" algn="just">
              <a:lnSpc>
                <a:spcPct val="120000"/>
              </a:lnSpc>
              <a:spcBef>
                <a:spcPts val="105"/>
              </a:spcBef>
              <a:buSzPct val="114000"/>
              <a:buFont typeface="Arial" panose="020B0604020202020204" pitchFamily="34" charset="0"/>
              <a:buChar char="•"/>
              <a:tabLst>
                <a:tab pos="469265" algn="l"/>
                <a:tab pos="469900" algn="l"/>
              </a:tabLst>
            </a:pPr>
            <a:r>
              <a:rPr lang="en-US" b="1" dirty="0">
                <a:latin typeface="Cambria" panose="02040503050406030204" pitchFamily="18" charset="0"/>
                <a:ea typeface="Cambria" panose="02040503050406030204" pitchFamily="18" charset="0"/>
              </a:rPr>
              <a:t>Displaying the predicted color and RGB values on the LCD display in real-time.</a:t>
            </a:r>
            <a:endParaRPr lang="en-US" b="1" dirty="0">
              <a:latin typeface="Cambria" panose="02040503050406030204" pitchFamily="18" charset="0"/>
              <a:ea typeface="Cambria" panose="02040503050406030204" pitchFamily="18" charset="0"/>
            </a:endParaRPr>
          </a:p>
          <a:p>
            <a:pPr marL="403225" marR="6350" indent="-285750" algn="just">
              <a:lnSpc>
                <a:spcPct val="120000"/>
              </a:lnSpc>
              <a:spcBef>
                <a:spcPts val="105"/>
              </a:spcBef>
              <a:buSzPct val="114000"/>
              <a:buFont typeface="Arial" panose="020B0604020202020204" pitchFamily="34" charset="0"/>
              <a:buChar char="•"/>
              <a:tabLst>
                <a:tab pos="469265" algn="l"/>
                <a:tab pos="469900" algn="l"/>
              </a:tabLst>
            </a:pPr>
            <a:r>
              <a:rPr lang="en-US" b="1" dirty="0">
                <a:latin typeface="Cambria" panose="02040503050406030204" pitchFamily="18" charset="0"/>
                <a:ea typeface="Cambria" panose="02040503050406030204" pitchFamily="18" charset="0"/>
              </a:rPr>
              <a:t>Evaluating and optimizing the performance of the CNN model for accurate color classification.</a:t>
            </a:r>
            <a:endParaRPr lang="en-US" b="1" dirty="0">
              <a:latin typeface="Cambria" panose="02040503050406030204" pitchFamily="18" charset="0"/>
              <a:ea typeface="Cambria" panose="02040503050406030204" pitchFamily="18" charset="0"/>
            </a:endParaRPr>
          </a:p>
          <a:p>
            <a:pPr marL="403225" marR="6350" indent="-285750" algn="just">
              <a:lnSpc>
                <a:spcPct val="120000"/>
              </a:lnSpc>
              <a:spcBef>
                <a:spcPts val="105"/>
              </a:spcBef>
              <a:buSzPct val="114000"/>
              <a:buFont typeface="Arial" panose="020B0604020202020204" pitchFamily="34" charset="0"/>
              <a:buChar char="•"/>
              <a:tabLst>
                <a:tab pos="469265" algn="l"/>
                <a:tab pos="469900" algn="l"/>
              </a:tabLst>
            </a:pPr>
            <a:r>
              <a:rPr lang="en-US" b="1" dirty="0">
                <a:latin typeface="Cambria" panose="02040503050406030204" pitchFamily="18" charset="0"/>
                <a:ea typeface="Cambria" panose="02040503050406030204" pitchFamily="18" charset="0"/>
              </a:rPr>
              <a:t>Demonstrating the effectiveness and practical applicability of the implemented CNN solution for color analysis.</a:t>
            </a:r>
            <a:endParaRPr lang="en-US" b="1" dirty="0">
              <a:latin typeface="Cambria" panose="02040503050406030204" pitchFamily="18" charset="0"/>
              <a:ea typeface="Cambria" panose="020405030504060302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3200400" y="152400"/>
            <a:ext cx="8229600" cy="533400"/>
          </a:xfrm>
        </p:spPr>
        <p:txBody>
          <a:bodyPr/>
          <a:p>
            <a:r>
              <a:rPr lang="en-US">
                <a:latin typeface="Times New Roman" panose="02020603050405020304" pitchFamily="18" charset="0"/>
                <a:cs typeface="Times New Roman" panose="02020603050405020304" pitchFamily="18" charset="0"/>
              </a:rPr>
              <a:t>FLOW CHART - 2</a:t>
            </a:r>
            <a:endParaRPr lang="en-US">
              <a:latin typeface="Times New Roman" panose="02020603050405020304" pitchFamily="18" charset="0"/>
              <a:cs typeface="Times New Roman" panose="02020603050405020304" pitchFamily="18" charset="0"/>
            </a:endParaRPr>
          </a:p>
        </p:txBody>
      </p:sp>
      <p:pic>
        <p:nvPicPr>
          <p:cNvPr id="4" name="Picture 3" descr="WhatsApp Image 2023-06-05 at 11.06.18 AM"/>
          <p:cNvPicPr>
            <a:picLocks noChangeAspect="1"/>
          </p:cNvPicPr>
          <p:nvPr/>
        </p:nvPicPr>
        <p:blipFill>
          <a:blip r:embed="rId1">
            <a:lum contrast="6000"/>
          </a:blip>
          <a:srcRect l="23314" t="4941" r="18833" b="4442"/>
          <a:stretch>
            <a:fillRect/>
          </a:stretch>
        </p:blipFill>
        <p:spPr>
          <a:xfrm>
            <a:off x="1405255" y="1143000"/>
            <a:ext cx="6944360" cy="5078095"/>
          </a:xfrm>
          <a:prstGeom prst="rect">
            <a:avLst/>
          </a:prstGeom>
        </p:spPr>
      </p:pic>
      <p:sp>
        <p:nvSpPr>
          <p:cNvPr id="5" name="Text Box 4"/>
          <p:cNvSpPr txBox="1"/>
          <p:nvPr/>
        </p:nvSpPr>
        <p:spPr>
          <a:xfrm>
            <a:off x="6248400" y="5867400"/>
            <a:ext cx="467360" cy="306705"/>
          </a:xfrm>
          <a:prstGeom prst="rect">
            <a:avLst/>
          </a:prstGeom>
          <a:noFill/>
        </p:spPr>
        <p:txBody>
          <a:bodyPr wrap="square" rtlCol="0">
            <a:spAutoFit/>
          </a:bodyPr>
          <a:p>
            <a:r>
              <a:rPr lang="en-US"/>
              <a:t>)</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0" y="152400"/>
            <a:ext cx="8229600" cy="533400"/>
          </a:xfrm>
        </p:spPr>
        <p:txBody>
          <a:bodyPr/>
          <a:p>
            <a:r>
              <a:rPr lang="en-US">
                <a:latin typeface="Times New Roman" panose="02020603050405020304" pitchFamily="18" charset="0"/>
                <a:cs typeface="Times New Roman" panose="02020603050405020304" pitchFamily="18" charset="0"/>
              </a:rPr>
              <a:t>EXECUTION RESULTS </a:t>
            </a:r>
            <a:endParaRPr lang="en-US">
              <a:latin typeface="Times New Roman" panose="02020603050405020304" pitchFamily="18" charset="0"/>
              <a:cs typeface="Times New Roman" panose="02020603050405020304" pitchFamily="18" charset="0"/>
            </a:endParaRPr>
          </a:p>
        </p:txBody>
      </p:sp>
      <p:sp>
        <p:nvSpPr>
          <p:cNvPr id="3" name="Text Box 2"/>
          <p:cNvSpPr txBox="1"/>
          <p:nvPr/>
        </p:nvSpPr>
        <p:spPr>
          <a:xfrm>
            <a:off x="1600200" y="990600"/>
            <a:ext cx="5744845" cy="306705"/>
          </a:xfrm>
          <a:prstGeom prst="rect">
            <a:avLst/>
          </a:prstGeom>
          <a:noFill/>
        </p:spPr>
        <p:txBody>
          <a:bodyPr wrap="square" rtlCol="0">
            <a:spAutoFit/>
          </a:bodyPr>
          <a:p>
            <a:r>
              <a:rPr lang="en-US" b="1" i="1">
                <a:solidFill>
                  <a:srgbClr val="FF0000"/>
                </a:solidFill>
                <a:latin typeface="Times New Roman" panose="02020603050405020304" pitchFamily="18" charset="0"/>
                <a:cs typeface="Times New Roman" panose="02020603050405020304" pitchFamily="18" charset="0"/>
              </a:rPr>
              <a:t>LIVE CAPTURE OF COLOURS USING A WEBCAM IN MATLAB</a:t>
            </a:r>
            <a:endParaRPr lang="en-US" b="1" i="1">
              <a:solidFill>
                <a:srgbClr val="FF0000"/>
              </a:solidFill>
              <a:latin typeface="Times New Roman" panose="02020603050405020304" pitchFamily="18" charset="0"/>
              <a:cs typeface="Times New Roman" panose="02020603050405020304" pitchFamily="18" charset="0"/>
            </a:endParaRPr>
          </a:p>
        </p:txBody>
      </p:sp>
      <p:pic>
        <p:nvPicPr>
          <p:cNvPr id="4" name="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lum bright="12000" contrast="30000"/>
          </a:blip>
          <a:stretch>
            <a:fillRect/>
          </a:stretch>
        </p:blipFill>
        <p:spPr>
          <a:xfrm>
            <a:off x="609600" y="1295400"/>
            <a:ext cx="7848600" cy="4820920"/>
          </a:xfrm>
          <a:prstGeom prst="rect">
            <a:avLst/>
          </a:prstGeom>
        </p:spPr>
      </p:pic>
    </p:spTree>
  </p:cSld>
  <p:clrMapOvr>
    <a:masterClrMapping/>
  </p:clrMapOvr>
  <p:timing>
    <p:tnLst>
      <p:par>
        <p:cTn id="1" dur="indefinite" restart="never" nodeType="tmRoot">
          <p:childTnLst>
            <p:video fullScrn="0">
              <p:cMediaNode vol="0" mute="1">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400175" y="152400"/>
            <a:ext cx="8229600" cy="533400"/>
          </a:xfrm>
        </p:spPr>
        <p:txBody>
          <a:bodyPr/>
          <a:p>
            <a:r>
              <a:rPr lang="en-US" altLang="en-IN" sz="2000" dirty="0">
                <a:latin typeface="Times New Roman" panose="02020603050405020304" pitchFamily="18" charset="0"/>
                <a:cs typeface="Times New Roman" panose="02020603050405020304" pitchFamily="18" charset="0"/>
                <a:sym typeface="+mn-ea"/>
              </a:rPr>
              <a:t>SOURCE </a:t>
            </a:r>
            <a:r>
              <a:rPr lang="en-IN" sz="2000" dirty="0">
                <a:latin typeface="Times New Roman" panose="02020603050405020304" pitchFamily="18" charset="0"/>
                <a:cs typeface="Times New Roman" panose="02020603050405020304" pitchFamily="18" charset="0"/>
                <a:sym typeface="+mn-ea"/>
              </a:rPr>
              <a:t>CODE</a:t>
            </a:r>
            <a:r>
              <a:rPr lang="en-US" altLang="en-IN" sz="2000" dirty="0">
                <a:latin typeface="Times New Roman" panose="02020603050405020304" pitchFamily="18" charset="0"/>
                <a:cs typeface="Times New Roman" panose="02020603050405020304" pitchFamily="18" charset="0"/>
                <a:sym typeface="+mn-ea"/>
              </a:rPr>
              <a:t> - 3 (Implemented in ENERGIA)</a:t>
            </a:r>
            <a:br>
              <a:rPr lang="en-US" alt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PREDICTION OF COLORS </a:t>
            </a:r>
            <a:r>
              <a:rPr lang="en-US" altLang="en-IN" sz="2000" dirty="0">
                <a:latin typeface="Times New Roman" panose="02020603050405020304" pitchFamily="18" charset="0"/>
                <a:cs typeface="Times New Roman" panose="02020603050405020304" pitchFamily="18" charset="0"/>
              </a:rPr>
              <a:t>IN</a:t>
            </a:r>
            <a:r>
              <a:rPr lang="en-IN" sz="2000" dirty="0">
                <a:latin typeface="Times New Roman" panose="02020603050405020304" pitchFamily="18" charset="0"/>
                <a:cs typeface="Times New Roman" panose="02020603050405020304" pitchFamily="18" charset="0"/>
              </a:rPr>
              <a:t> MATLAB </a:t>
            </a:r>
            <a:endParaRPr lang="en-IN" sz="2000" dirty="0">
              <a:latin typeface="Times New Roman" panose="02020603050405020304" pitchFamily="18" charset="0"/>
              <a:cs typeface="Times New Roman" panose="02020603050405020304" pitchFamily="18" charset="0"/>
            </a:endParaRPr>
          </a:p>
        </p:txBody>
      </p:sp>
      <p:sp>
        <p:nvSpPr>
          <p:cNvPr id="5" name="Text Box 4"/>
          <p:cNvSpPr txBox="1"/>
          <p:nvPr/>
        </p:nvSpPr>
        <p:spPr>
          <a:xfrm>
            <a:off x="914400" y="990600"/>
            <a:ext cx="4784725" cy="5507990"/>
          </a:xfrm>
          <a:prstGeom prst="rect">
            <a:avLst/>
          </a:prstGeom>
          <a:noFill/>
        </p:spPr>
        <p:txBody>
          <a:bodyPr wrap="square" rtlCol="0" anchor="t">
            <a:spAutoFit/>
          </a:bodyPr>
          <a:p>
            <a:r>
              <a:rPr lang="en-US" sz="800">
                <a:solidFill>
                  <a:schemeClr val="accent2">
                    <a:lumMod val="75000"/>
                  </a:schemeClr>
                </a:solidFill>
                <a:latin typeface="Cambria" panose="02040503050406030204" pitchFamily="18" charset="0"/>
                <a:cs typeface="Cambria" panose="02040503050406030204" pitchFamily="18" charset="0"/>
              </a:rPr>
              <a:t>#include &lt;Energia.h&gt;</a:t>
            </a:r>
            <a:endParaRPr lang="en-US" sz="800">
              <a:solidFill>
                <a:schemeClr val="accent2">
                  <a:lumMod val="75000"/>
                </a:schemeClr>
              </a:solidFill>
              <a:latin typeface="Cambria" panose="02040503050406030204" pitchFamily="18" charset="0"/>
              <a:cs typeface="Cambria" panose="02040503050406030204" pitchFamily="18" charset="0"/>
            </a:endParaRPr>
          </a:p>
          <a:p>
            <a:r>
              <a:rPr lang="en-US" sz="800">
                <a:solidFill>
                  <a:schemeClr val="accent2">
                    <a:lumMod val="75000"/>
                  </a:schemeClr>
                </a:solidFill>
                <a:latin typeface="Cambria" panose="02040503050406030204" pitchFamily="18" charset="0"/>
                <a:cs typeface="Cambria" panose="02040503050406030204" pitchFamily="18" charset="0"/>
              </a:rPr>
              <a:t>#include &lt;LiquidCrystal.h&gt;</a:t>
            </a:r>
            <a:endParaRPr lang="en-US" sz="800">
              <a:solidFill>
                <a:schemeClr val="accent2">
                  <a:lumMod val="75000"/>
                </a:schemeClr>
              </a:solidFill>
              <a:latin typeface="Cambria" panose="02040503050406030204" pitchFamily="18" charset="0"/>
              <a:cs typeface="Cambria" panose="02040503050406030204" pitchFamily="18" charset="0"/>
            </a:endParaRPr>
          </a:p>
          <a:p>
            <a:endParaRPr lang="en-US" sz="800">
              <a:latin typeface="Cambria" panose="02040503050406030204" pitchFamily="18" charset="0"/>
              <a:cs typeface="Cambria" panose="02040503050406030204" pitchFamily="18" charset="0"/>
            </a:endParaRPr>
          </a:p>
          <a:p>
            <a:r>
              <a:rPr lang="en-US" sz="800">
                <a:solidFill>
                  <a:srgbClr val="002060"/>
                </a:solidFill>
                <a:latin typeface="Cambria" panose="02040503050406030204" pitchFamily="18" charset="0"/>
                <a:cs typeface="Cambria" panose="02040503050406030204" pitchFamily="18" charset="0"/>
              </a:rPr>
              <a:t>// Define pins for TCS3200 color sensor</a:t>
            </a:r>
            <a:endParaRPr lang="en-US" sz="800">
              <a:solidFill>
                <a:srgbClr val="002060"/>
              </a:solidFill>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rPr>
              <a:t>#define</a:t>
            </a:r>
            <a:r>
              <a:rPr lang="en-US" sz="800">
                <a:latin typeface="Cambria" panose="02040503050406030204" pitchFamily="18" charset="0"/>
                <a:cs typeface="Cambria" panose="02040503050406030204" pitchFamily="18" charset="0"/>
              </a:rPr>
              <a:t> S0 P1_2</a:t>
            </a:r>
            <a:endParaRPr lang="en-US" sz="800">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sym typeface="+mn-ea"/>
              </a:rPr>
              <a:t>#define</a:t>
            </a:r>
            <a:r>
              <a:rPr lang="en-US" sz="800">
                <a:latin typeface="Cambria" panose="02040503050406030204" pitchFamily="18" charset="0"/>
                <a:cs typeface="Cambria" panose="02040503050406030204" pitchFamily="18" charset="0"/>
              </a:rPr>
              <a:t> S1 P1_3</a:t>
            </a:r>
            <a:endParaRPr lang="en-US" sz="800">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sym typeface="+mn-ea"/>
              </a:rPr>
              <a:t>#define</a:t>
            </a:r>
            <a:r>
              <a:rPr lang="en-US" sz="800">
                <a:latin typeface="Cambria" panose="02040503050406030204" pitchFamily="18" charset="0"/>
                <a:cs typeface="Cambria" panose="02040503050406030204" pitchFamily="18" charset="0"/>
              </a:rPr>
              <a:t> S2 P1_4</a:t>
            </a:r>
            <a:endParaRPr lang="en-US" sz="800">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sym typeface="+mn-ea"/>
              </a:rPr>
              <a:t>#define</a:t>
            </a:r>
            <a:r>
              <a:rPr lang="en-US" sz="800">
                <a:latin typeface="Cambria" panose="02040503050406030204" pitchFamily="18" charset="0"/>
                <a:cs typeface="Cambria" panose="02040503050406030204" pitchFamily="18" charset="0"/>
              </a:rPr>
              <a:t> S3 P1_5</a:t>
            </a:r>
            <a:endParaRPr lang="en-US" sz="800">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sym typeface="+mn-ea"/>
              </a:rPr>
              <a:t>#define</a:t>
            </a:r>
            <a:r>
              <a:rPr lang="en-US" sz="800">
                <a:latin typeface="Cambria" panose="02040503050406030204" pitchFamily="18" charset="0"/>
                <a:cs typeface="Cambria" panose="02040503050406030204" pitchFamily="18" charset="0"/>
              </a:rPr>
              <a:t> OUT P6_0</a:t>
            </a:r>
            <a:endParaRPr lang="en-US" sz="800">
              <a:latin typeface="Cambria" panose="02040503050406030204" pitchFamily="18" charset="0"/>
              <a:cs typeface="Cambria" panose="02040503050406030204" pitchFamily="18" charset="0"/>
            </a:endParaRPr>
          </a:p>
          <a:p>
            <a:endParaRPr lang="en-US" sz="800">
              <a:latin typeface="Cambria" panose="02040503050406030204" pitchFamily="18" charset="0"/>
              <a:cs typeface="Cambria" panose="02040503050406030204" pitchFamily="18" charset="0"/>
            </a:endParaRPr>
          </a:p>
          <a:p>
            <a:r>
              <a:rPr lang="en-US" sz="800">
                <a:solidFill>
                  <a:srgbClr val="002060"/>
                </a:solidFill>
                <a:latin typeface="Cambria" panose="02040503050406030204" pitchFamily="18" charset="0"/>
                <a:cs typeface="Cambria" panose="02040503050406030204" pitchFamily="18" charset="0"/>
              </a:rPr>
              <a:t>// Define pins for LCD display</a:t>
            </a:r>
            <a:endParaRPr lang="en-US" sz="800">
              <a:solidFill>
                <a:srgbClr val="002060"/>
              </a:solidFill>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sym typeface="+mn-ea"/>
              </a:rPr>
              <a:t>#define</a:t>
            </a:r>
            <a:r>
              <a:rPr lang="en-US" sz="800">
                <a:latin typeface="Cambria" panose="02040503050406030204" pitchFamily="18" charset="0"/>
                <a:cs typeface="Cambria" panose="02040503050406030204" pitchFamily="18" charset="0"/>
              </a:rPr>
              <a:t> RS P2_0</a:t>
            </a:r>
            <a:endParaRPr lang="en-US" sz="800">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sym typeface="+mn-ea"/>
              </a:rPr>
              <a:t>#define</a:t>
            </a:r>
            <a:r>
              <a:rPr lang="en-US" sz="800">
                <a:latin typeface="Cambria" panose="02040503050406030204" pitchFamily="18" charset="0"/>
                <a:cs typeface="Cambria" panose="02040503050406030204" pitchFamily="18" charset="0"/>
              </a:rPr>
              <a:t> EN P2_2</a:t>
            </a:r>
            <a:endParaRPr lang="en-US" sz="800">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sym typeface="+mn-ea"/>
              </a:rPr>
              <a:t>#define</a:t>
            </a:r>
            <a:r>
              <a:rPr lang="en-US" sz="800">
                <a:latin typeface="Cambria" panose="02040503050406030204" pitchFamily="18" charset="0"/>
                <a:cs typeface="Cambria" panose="02040503050406030204" pitchFamily="18" charset="0"/>
              </a:rPr>
              <a:t> D4 P2_3</a:t>
            </a:r>
            <a:endParaRPr lang="en-US" sz="800">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sym typeface="+mn-ea"/>
              </a:rPr>
              <a:t>#define</a:t>
            </a:r>
            <a:r>
              <a:rPr lang="en-US" sz="800">
                <a:latin typeface="Cambria" panose="02040503050406030204" pitchFamily="18" charset="0"/>
                <a:cs typeface="Cambria" panose="02040503050406030204" pitchFamily="18" charset="0"/>
              </a:rPr>
              <a:t> D5 P2_4</a:t>
            </a:r>
            <a:endParaRPr lang="en-US" sz="800">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sym typeface="+mn-ea"/>
              </a:rPr>
              <a:t>#define</a:t>
            </a:r>
            <a:r>
              <a:rPr lang="en-US" sz="800">
                <a:latin typeface="Cambria" panose="02040503050406030204" pitchFamily="18" charset="0"/>
                <a:cs typeface="Cambria" panose="02040503050406030204" pitchFamily="18" charset="0"/>
              </a:rPr>
              <a:t> D6 P2_5</a:t>
            </a:r>
            <a:endParaRPr lang="en-US" sz="800">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sym typeface="+mn-ea"/>
              </a:rPr>
              <a:t>#define</a:t>
            </a:r>
            <a:r>
              <a:rPr lang="en-US" sz="800">
                <a:latin typeface="Cambria" panose="02040503050406030204" pitchFamily="18" charset="0"/>
                <a:cs typeface="Cambria" panose="02040503050406030204" pitchFamily="18" charset="0"/>
              </a:rPr>
              <a:t> D7 P2_6</a:t>
            </a:r>
            <a:endParaRPr lang="en-US" sz="800">
              <a:latin typeface="Cambria" panose="02040503050406030204" pitchFamily="18" charset="0"/>
              <a:cs typeface="Cambria" panose="02040503050406030204" pitchFamily="18" charset="0"/>
            </a:endParaRPr>
          </a:p>
          <a:p>
            <a:endParaRPr lang="en-US" sz="800">
              <a:latin typeface="Cambria" panose="02040503050406030204" pitchFamily="18" charset="0"/>
              <a:cs typeface="Cambria" panose="02040503050406030204" pitchFamily="18" charset="0"/>
            </a:endParaRPr>
          </a:p>
          <a:p>
            <a:r>
              <a:rPr lang="en-US" sz="800">
                <a:solidFill>
                  <a:srgbClr val="002060"/>
                </a:solidFill>
                <a:latin typeface="Cambria" panose="02040503050406030204" pitchFamily="18" charset="0"/>
                <a:cs typeface="Cambria" panose="02040503050406030204" pitchFamily="18" charset="0"/>
              </a:rPr>
              <a:t>// Define LCD display object</a:t>
            </a:r>
            <a:endParaRPr lang="en-US" sz="800">
              <a:solidFill>
                <a:srgbClr val="002060"/>
              </a:solidFill>
              <a:latin typeface="Cambria" panose="02040503050406030204" pitchFamily="18" charset="0"/>
              <a:cs typeface="Cambria" panose="02040503050406030204" pitchFamily="18" charset="0"/>
            </a:endParaRPr>
          </a:p>
          <a:p>
            <a:r>
              <a:rPr lang="en-US" sz="800">
                <a:solidFill>
                  <a:schemeClr val="accent6">
                    <a:lumMod val="75000"/>
                  </a:schemeClr>
                </a:solidFill>
                <a:latin typeface="Cambria" panose="02040503050406030204" pitchFamily="18" charset="0"/>
                <a:cs typeface="Cambria" panose="02040503050406030204" pitchFamily="18" charset="0"/>
              </a:rPr>
              <a:t>LiquidCrystal</a:t>
            </a:r>
            <a:r>
              <a:rPr lang="en-US" sz="800">
                <a:latin typeface="Cambria" panose="02040503050406030204" pitchFamily="18" charset="0"/>
                <a:cs typeface="Cambria" panose="02040503050406030204" pitchFamily="18" charset="0"/>
              </a:rPr>
              <a:t> lcd(RS, EN, D4, D5, D6, D7);</a:t>
            </a:r>
            <a:endParaRPr lang="en-US" sz="800">
              <a:latin typeface="Cambria" panose="02040503050406030204" pitchFamily="18" charset="0"/>
              <a:cs typeface="Cambria" panose="02040503050406030204" pitchFamily="18" charset="0"/>
            </a:endParaRPr>
          </a:p>
          <a:p>
            <a:endParaRPr lang="en-US" sz="800">
              <a:latin typeface="Cambria" panose="02040503050406030204" pitchFamily="18" charset="0"/>
              <a:cs typeface="Cambria" panose="02040503050406030204" pitchFamily="18" charset="0"/>
            </a:endParaRPr>
          </a:p>
          <a:p>
            <a:r>
              <a:rPr lang="en-US" sz="800">
                <a:solidFill>
                  <a:schemeClr val="bg2"/>
                </a:solidFill>
                <a:latin typeface="Cambria" panose="02040503050406030204" pitchFamily="18" charset="0"/>
                <a:cs typeface="Cambria" panose="02040503050406030204" pitchFamily="18" charset="0"/>
              </a:rPr>
              <a:t>void setup()</a:t>
            </a:r>
            <a:r>
              <a:rPr lang="en-US" sz="800">
                <a:latin typeface="Cambria" panose="02040503050406030204" pitchFamily="18" charset="0"/>
                <a:cs typeface="Cambria" panose="02040503050406030204" pitchFamily="18" charset="0"/>
              </a:rPr>
              <a:t> {</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a:t>
            </a:r>
            <a:r>
              <a:rPr lang="en-US" sz="800">
                <a:solidFill>
                  <a:srgbClr val="002060"/>
                </a:solidFill>
                <a:latin typeface="Cambria" panose="02040503050406030204" pitchFamily="18" charset="0"/>
                <a:cs typeface="Cambria" panose="02040503050406030204" pitchFamily="18" charset="0"/>
              </a:rPr>
              <a:t>// Set control pins as outputs</a:t>
            </a:r>
            <a:endParaRPr lang="en-US" sz="800">
              <a:solidFill>
                <a:srgbClr val="002060"/>
              </a:solidFill>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a:t>
            </a:r>
            <a:r>
              <a:rPr lang="en-US" sz="800">
                <a:solidFill>
                  <a:schemeClr val="accent1">
                    <a:lumMod val="75000"/>
                  </a:schemeClr>
                </a:solidFill>
                <a:latin typeface="Cambria" panose="02040503050406030204" pitchFamily="18" charset="0"/>
                <a:cs typeface="Cambria" panose="02040503050406030204" pitchFamily="18" charset="0"/>
              </a:rPr>
              <a:t>pinMode</a:t>
            </a:r>
            <a:r>
              <a:rPr lang="en-US" sz="800">
                <a:latin typeface="Cambria" panose="02040503050406030204" pitchFamily="18" charset="0"/>
                <a:cs typeface="Cambria" panose="02040503050406030204" pitchFamily="18" charset="0"/>
              </a:rPr>
              <a:t>(S0, OUTPUT);</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a:t>
            </a:r>
            <a:r>
              <a:rPr lang="en-US" sz="800">
                <a:solidFill>
                  <a:schemeClr val="accent1">
                    <a:lumMod val="75000"/>
                  </a:schemeClr>
                </a:solidFill>
                <a:latin typeface="Cambria" panose="02040503050406030204" pitchFamily="18" charset="0"/>
                <a:cs typeface="Cambria" panose="02040503050406030204" pitchFamily="18" charset="0"/>
                <a:sym typeface="+mn-ea"/>
              </a:rPr>
              <a:t>pinMode</a:t>
            </a:r>
            <a:r>
              <a:rPr lang="en-US" sz="800">
                <a:latin typeface="Cambria" panose="02040503050406030204" pitchFamily="18" charset="0"/>
                <a:cs typeface="Cambria" panose="02040503050406030204" pitchFamily="18" charset="0"/>
              </a:rPr>
              <a:t>(S1, OUTPUT);</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a:t>
            </a:r>
            <a:r>
              <a:rPr lang="en-US" sz="800">
                <a:solidFill>
                  <a:schemeClr val="accent1">
                    <a:lumMod val="75000"/>
                  </a:schemeClr>
                </a:solidFill>
                <a:latin typeface="Cambria" panose="02040503050406030204" pitchFamily="18" charset="0"/>
                <a:cs typeface="Cambria" panose="02040503050406030204" pitchFamily="18" charset="0"/>
                <a:sym typeface="+mn-ea"/>
              </a:rPr>
              <a:t>pinMode</a:t>
            </a:r>
            <a:r>
              <a:rPr lang="en-US" sz="800">
                <a:latin typeface="Cambria" panose="02040503050406030204" pitchFamily="18" charset="0"/>
                <a:cs typeface="Cambria" panose="02040503050406030204" pitchFamily="18" charset="0"/>
              </a:rPr>
              <a:t>(S2, OUTPUT);</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a:t>
            </a:r>
            <a:r>
              <a:rPr lang="en-US" sz="800">
                <a:solidFill>
                  <a:schemeClr val="accent1">
                    <a:lumMod val="75000"/>
                  </a:schemeClr>
                </a:solidFill>
                <a:latin typeface="Cambria" panose="02040503050406030204" pitchFamily="18" charset="0"/>
                <a:cs typeface="Cambria" panose="02040503050406030204" pitchFamily="18" charset="0"/>
                <a:sym typeface="+mn-ea"/>
              </a:rPr>
              <a:t>pinMode</a:t>
            </a:r>
            <a:r>
              <a:rPr lang="en-US" sz="800">
                <a:latin typeface="Cambria" panose="02040503050406030204" pitchFamily="18" charset="0"/>
                <a:cs typeface="Cambria" panose="02040503050406030204" pitchFamily="18" charset="0"/>
              </a:rPr>
              <a:t>(S3, OUTPUT);</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a:t>
            </a:r>
            <a:r>
              <a:rPr lang="en-US" sz="800">
                <a:solidFill>
                  <a:srgbClr val="002060"/>
                </a:solidFill>
                <a:latin typeface="Cambria" panose="02040503050406030204" pitchFamily="18" charset="0"/>
                <a:cs typeface="Cambria" panose="02040503050406030204" pitchFamily="18" charset="0"/>
              </a:rPr>
              <a:t>// Set sensor output as input</a:t>
            </a:r>
            <a:endParaRPr lang="en-US" sz="800">
              <a:solidFill>
                <a:srgbClr val="002060"/>
              </a:solidFill>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a:t>
            </a:r>
            <a:r>
              <a:rPr lang="en-US" sz="800">
                <a:solidFill>
                  <a:schemeClr val="accent1">
                    <a:lumMod val="75000"/>
                  </a:schemeClr>
                </a:solidFill>
                <a:latin typeface="Cambria" panose="02040503050406030204" pitchFamily="18" charset="0"/>
                <a:cs typeface="Cambria" panose="02040503050406030204" pitchFamily="18" charset="0"/>
                <a:sym typeface="+mn-ea"/>
              </a:rPr>
              <a:t>pinMode</a:t>
            </a:r>
            <a:r>
              <a:rPr lang="en-US" sz="800">
                <a:latin typeface="Cambria" panose="02040503050406030204" pitchFamily="18" charset="0"/>
                <a:cs typeface="Cambria" panose="02040503050406030204" pitchFamily="18" charset="0"/>
              </a:rPr>
              <a:t>(OUT, INPUT);</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a:t>
            </a:r>
            <a:r>
              <a:rPr lang="en-US" sz="800">
                <a:solidFill>
                  <a:srgbClr val="002060"/>
                </a:solidFill>
                <a:latin typeface="Cambria" panose="02040503050406030204" pitchFamily="18" charset="0"/>
                <a:cs typeface="Cambria" panose="02040503050406030204" pitchFamily="18" charset="0"/>
              </a:rPr>
              <a:t>// Set frequency-scaling to 20%</a:t>
            </a:r>
            <a:endParaRPr lang="en-US" sz="800">
              <a:solidFill>
                <a:srgbClr val="002060"/>
              </a:solidFill>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a:t>
            </a:r>
            <a:r>
              <a:rPr lang="en-US" sz="800">
                <a:solidFill>
                  <a:schemeClr val="accent5">
                    <a:lumMod val="75000"/>
                  </a:schemeClr>
                </a:solidFill>
                <a:latin typeface="Cambria" panose="02040503050406030204" pitchFamily="18" charset="0"/>
                <a:cs typeface="Cambria" panose="02040503050406030204" pitchFamily="18" charset="0"/>
              </a:rPr>
              <a:t>digitalWrite</a:t>
            </a:r>
            <a:r>
              <a:rPr lang="en-US" sz="800">
                <a:latin typeface="Cambria" panose="02040503050406030204" pitchFamily="18" charset="0"/>
                <a:cs typeface="Cambria" panose="02040503050406030204" pitchFamily="18" charset="0"/>
              </a:rPr>
              <a:t>(S0, HIGH);</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a:t>
            </a:r>
            <a:r>
              <a:rPr lang="en-US" sz="800">
                <a:solidFill>
                  <a:schemeClr val="accent5">
                    <a:lumMod val="75000"/>
                  </a:schemeClr>
                </a:solidFill>
                <a:latin typeface="Cambria" panose="02040503050406030204" pitchFamily="18" charset="0"/>
                <a:cs typeface="Cambria" panose="02040503050406030204" pitchFamily="18" charset="0"/>
                <a:sym typeface="+mn-ea"/>
              </a:rPr>
              <a:t>digitalWrite</a:t>
            </a:r>
            <a:r>
              <a:rPr lang="en-US" sz="800">
                <a:latin typeface="Cambria" panose="02040503050406030204" pitchFamily="18" charset="0"/>
                <a:cs typeface="Cambria" panose="02040503050406030204" pitchFamily="18" charset="0"/>
              </a:rPr>
              <a:t>(S1, LOW);</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 Initialize LCD display</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  lcd.begin(16, 2);</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rPr>
              <a:t>}</a:t>
            </a:r>
            <a:endParaRPr lang="en-US" sz="800">
              <a:latin typeface="Cambria" panose="02040503050406030204" pitchFamily="18" charset="0"/>
              <a:cs typeface="Cambria" panose="02040503050406030204" pitchFamily="18" charset="0"/>
            </a:endParaRPr>
          </a:p>
          <a:p>
            <a:r>
              <a:rPr lang="en-US" sz="800">
                <a:solidFill>
                  <a:schemeClr val="bg2"/>
                </a:solidFill>
                <a:latin typeface="Cambria" panose="02040503050406030204" pitchFamily="18" charset="0"/>
                <a:cs typeface="Cambria" panose="02040503050406030204" pitchFamily="18" charset="0"/>
                <a:sym typeface="+mn-ea"/>
              </a:rPr>
              <a:t>void loop() </a:t>
            </a:r>
            <a:r>
              <a:rPr lang="en-US" sz="800">
                <a:latin typeface="Cambria" panose="02040503050406030204" pitchFamily="18" charset="0"/>
                <a:cs typeface="Cambria" panose="02040503050406030204" pitchFamily="18" charset="0"/>
                <a:sym typeface="+mn-ea"/>
              </a:rPr>
              <a:t>{</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r>
              <a:rPr lang="en-US" sz="800">
                <a:solidFill>
                  <a:srgbClr val="002060"/>
                </a:solidFill>
                <a:latin typeface="Cambria" panose="02040503050406030204" pitchFamily="18" charset="0"/>
                <a:cs typeface="Cambria" panose="02040503050406030204" pitchFamily="18" charset="0"/>
                <a:sym typeface="+mn-ea"/>
              </a:rPr>
              <a:t>// Read frequency of red color</a:t>
            </a:r>
            <a:endParaRPr lang="en-US" sz="800">
              <a:solidFill>
                <a:srgbClr val="002060"/>
              </a:solidFill>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r>
              <a:rPr lang="en-US" sz="800">
                <a:solidFill>
                  <a:schemeClr val="accent5">
                    <a:lumMod val="75000"/>
                  </a:schemeClr>
                </a:solidFill>
                <a:latin typeface="Cambria" panose="02040503050406030204" pitchFamily="18" charset="0"/>
                <a:cs typeface="Cambria" panose="02040503050406030204" pitchFamily="18" charset="0"/>
                <a:sym typeface="+mn-ea"/>
              </a:rPr>
              <a:t>digitalWrite</a:t>
            </a:r>
            <a:r>
              <a:rPr lang="en-US" sz="800">
                <a:latin typeface="Cambria" panose="02040503050406030204" pitchFamily="18" charset="0"/>
                <a:cs typeface="Cambria" panose="02040503050406030204" pitchFamily="18" charset="0"/>
                <a:sym typeface="+mn-ea"/>
              </a:rPr>
              <a:t>e(S2, LOW);</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r>
              <a:rPr lang="en-US" sz="800">
                <a:solidFill>
                  <a:schemeClr val="accent5">
                    <a:lumMod val="75000"/>
                  </a:schemeClr>
                </a:solidFill>
                <a:latin typeface="Cambria" panose="02040503050406030204" pitchFamily="18" charset="0"/>
                <a:cs typeface="Cambria" panose="02040503050406030204" pitchFamily="18" charset="0"/>
                <a:sym typeface="+mn-ea"/>
              </a:rPr>
              <a:t>digitalWrite</a:t>
            </a:r>
            <a:r>
              <a:rPr lang="en-US" sz="800">
                <a:latin typeface="Cambria" panose="02040503050406030204" pitchFamily="18" charset="0"/>
                <a:cs typeface="Cambria" panose="02040503050406030204" pitchFamily="18" charset="0"/>
                <a:sym typeface="+mn-ea"/>
              </a:rPr>
              <a:t>(S3, LOW);</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int redFrequency = pulseIn(OUT, LOW);</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r>
              <a:rPr lang="en-US" sz="800">
                <a:solidFill>
                  <a:srgbClr val="002060"/>
                </a:solidFill>
                <a:latin typeface="Cambria" panose="02040503050406030204" pitchFamily="18" charset="0"/>
                <a:cs typeface="Cambria" panose="02040503050406030204" pitchFamily="18" charset="0"/>
                <a:sym typeface="+mn-ea"/>
              </a:rPr>
              <a:t> // Read frequency of green color</a:t>
            </a:r>
            <a:endParaRPr lang="en-US" sz="800">
              <a:solidFill>
                <a:srgbClr val="002060"/>
              </a:solidFill>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r>
              <a:rPr lang="en-US" sz="800">
                <a:solidFill>
                  <a:schemeClr val="accent5">
                    <a:lumMod val="75000"/>
                  </a:schemeClr>
                </a:solidFill>
                <a:latin typeface="Cambria" panose="02040503050406030204" pitchFamily="18" charset="0"/>
                <a:cs typeface="Cambria" panose="02040503050406030204" pitchFamily="18" charset="0"/>
                <a:sym typeface="+mn-ea"/>
              </a:rPr>
              <a:t>digitalWrite</a:t>
            </a:r>
            <a:r>
              <a:rPr lang="en-US" sz="800">
                <a:latin typeface="Cambria" panose="02040503050406030204" pitchFamily="18" charset="0"/>
                <a:cs typeface="Cambria" panose="02040503050406030204" pitchFamily="18" charset="0"/>
                <a:sym typeface="+mn-ea"/>
              </a:rPr>
              <a:t>(S2, HIGH);</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r>
              <a:rPr lang="en-US" sz="800">
                <a:solidFill>
                  <a:schemeClr val="accent5">
                    <a:lumMod val="75000"/>
                  </a:schemeClr>
                </a:solidFill>
                <a:latin typeface="Cambria" panose="02040503050406030204" pitchFamily="18" charset="0"/>
                <a:cs typeface="Cambria" panose="02040503050406030204" pitchFamily="18" charset="0"/>
                <a:sym typeface="+mn-ea"/>
              </a:rPr>
              <a:t>digitalWrite</a:t>
            </a:r>
            <a:r>
              <a:rPr lang="en-US" sz="800">
                <a:latin typeface="Cambria" panose="02040503050406030204" pitchFamily="18" charset="0"/>
                <a:cs typeface="Cambria" panose="02040503050406030204" pitchFamily="18" charset="0"/>
                <a:sym typeface="+mn-ea"/>
              </a:rPr>
              <a:t>(S3, HIGH);</a:t>
            </a:r>
            <a:endParaRPr lang="en-US" sz="800">
              <a:latin typeface="Cambria" panose="02040503050406030204" pitchFamily="18" charset="0"/>
              <a:cs typeface="Cambria" panose="02040503050406030204" pitchFamily="18" charset="0"/>
            </a:endParaRPr>
          </a:p>
          <a:p>
            <a:endParaRPr lang="en-US" sz="800">
              <a:latin typeface="Cambria" panose="02040503050406030204" pitchFamily="18" charset="0"/>
              <a:cs typeface="Cambria" panose="02040503050406030204" pitchFamily="18" charset="0"/>
            </a:endParaRPr>
          </a:p>
        </p:txBody>
      </p:sp>
      <p:sp>
        <p:nvSpPr>
          <p:cNvPr id="6" name="Text Box 5"/>
          <p:cNvSpPr txBox="1"/>
          <p:nvPr/>
        </p:nvSpPr>
        <p:spPr>
          <a:xfrm>
            <a:off x="5105400" y="1066800"/>
            <a:ext cx="2540000" cy="5262245"/>
          </a:xfrm>
          <a:prstGeom prst="rect">
            <a:avLst/>
          </a:prstGeom>
          <a:noFill/>
        </p:spPr>
        <p:txBody>
          <a:bodyPr wrap="square" rtlCol="0" anchor="t">
            <a:spAutoFit/>
          </a:bodyPr>
          <a:p>
            <a:r>
              <a:rPr lang="en-US" sz="800">
                <a:latin typeface="Cambria" panose="02040503050406030204" pitchFamily="18" charset="0"/>
                <a:cs typeface="Cambria" panose="02040503050406030204" pitchFamily="18" charset="0"/>
                <a:sym typeface="+mn-ea"/>
              </a:rPr>
              <a:t>  int greenFrequency = pulseIn(OUT, LOW);</a:t>
            </a:r>
            <a:endParaRPr lang="en-US" sz="800">
              <a:latin typeface="Cambria" panose="02040503050406030204" pitchFamily="18" charset="0"/>
              <a:cs typeface="Cambria" panose="02040503050406030204" pitchFamily="18" charset="0"/>
            </a:endParaRPr>
          </a:p>
          <a:p>
            <a:r>
              <a:rPr lang="en-US" sz="800">
                <a:solidFill>
                  <a:srgbClr val="002060"/>
                </a:solidFill>
                <a:latin typeface="Cambria" panose="02040503050406030204" pitchFamily="18" charset="0"/>
                <a:cs typeface="Cambria" panose="02040503050406030204" pitchFamily="18" charset="0"/>
                <a:sym typeface="+mn-ea"/>
              </a:rPr>
              <a:t>  // Read frequency of blue color</a:t>
            </a:r>
            <a:endParaRPr lang="en-US" sz="800">
              <a:solidFill>
                <a:srgbClr val="002060"/>
              </a:solidFill>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r>
              <a:rPr lang="en-US" sz="800">
                <a:solidFill>
                  <a:schemeClr val="accent5">
                    <a:lumMod val="75000"/>
                  </a:schemeClr>
                </a:solidFill>
                <a:latin typeface="Cambria" panose="02040503050406030204" pitchFamily="18" charset="0"/>
                <a:cs typeface="Cambria" panose="02040503050406030204" pitchFamily="18" charset="0"/>
                <a:sym typeface="+mn-ea"/>
              </a:rPr>
              <a:t>digitalWrite</a:t>
            </a:r>
            <a:r>
              <a:rPr lang="en-US" sz="800">
                <a:latin typeface="Cambria" panose="02040503050406030204" pitchFamily="18" charset="0"/>
                <a:cs typeface="Cambria" panose="02040503050406030204" pitchFamily="18" charset="0"/>
                <a:sym typeface="+mn-ea"/>
              </a:rPr>
              <a:t>(S2, LOW);</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r>
              <a:rPr lang="en-US" sz="800">
                <a:solidFill>
                  <a:schemeClr val="accent5">
                    <a:lumMod val="75000"/>
                  </a:schemeClr>
                </a:solidFill>
                <a:latin typeface="Cambria" panose="02040503050406030204" pitchFamily="18" charset="0"/>
                <a:cs typeface="Cambria" panose="02040503050406030204" pitchFamily="18" charset="0"/>
                <a:sym typeface="+mn-ea"/>
              </a:rPr>
              <a:t>digitalWrite</a:t>
            </a:r>
            <a:r>
              <a:rPr lang="en-US" sz="800">
                <a:latin typeface="Cambria" panose="02040503050406030204" pitchFamily="18" charset="0"/>
                <a:cs typeface="Cambria" panose="02040503050406030204" pitchFamily="18" charset="0"/>
                <a:sym typeface="+mn-ea"/>
              </a:rPr>
              <a:t>(S3, HIGH);</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int blueFrequency = pulseIn(OUT, LOW);</a:t>
            </a:r>
            <a:endParaRPr lang="en-US" sz="800">
              <a:latin typeface="Cambria" panose="02040503050406030204" pitchFamily="18" charset="0"/>
              <a:cs typeface="Cambria" panose="02040503050406030204" pitchFamily="18" charset="0"/>
              <a:sym typeface="+mn-ea"/>
            </a:endParaRPr>
          </a:p>
          <a:p>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r>
              <a:rPr lang="en-US" sz="800">
                <a:solidFill>
                  <a:srgbClr val="002060"/>
                </a:solidFill>
                <a:latin typeface="Cambria" panose="02040503050406030204" pitchFamily="18" charset="0"/>
                <a:cs typeface="Cambria" panose="02040503050406030204" pitchFamily="18" charset="0"/>
                <a:sym typeface="+mn-ea"/>
              </a:rPr>
              <a:t> // Calculate RGB values of color</a:t>
            </a:r>
            <a:endParaRPr lang="en-US" sz="800">
              <a:solidFill>
                <a:srgbClr val="002060"/>
              </a:solidFill>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int redValue = map(redFrequency, 0, 1000, 0, 255);</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int greenValue = map(greenFrequency, 0, 1000, 0, 255);</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int blueValue = map(blueFrequency, 0, 1000, 0, 255);</a:t>
            </a:r>
            <a:endParaRPr lang="en-US" sz="800">
              <a:latin typeface="Cambria" panose="02040503050406030204" pitchFamily="18" charset="0"/>
              <a:cs typeface="Cambria" panose="02040503050406030204" pitchFamily="18" charset="0"/>
              <a:sym typeface="+mn-ea"/>
            </a:endParaRPr>
          </a:p>
          <a:p>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r>
              <a:rPr lang="en-US" sz="800">
                <a:solidFill>
                  <a:srgbClr val="002060"/>
                </a:solidFill>
                <a:latin typeface="Cambria" panose="02040503050406030204" pitchFamily="18" charset="0"/>
                <a:cs typeface="Cambria" panose="02040503050406030204" pitchFamily="18" charset="0"/>
                <a:sym typeface="+mn-ea"/>
              </a:rPr>
              <a:t>// Predict color based on RGB values</a:t>
            </a:r>
            <a:endParaRPr lang="en-US" sz="800">
              <a:solidFill>
                <a:srgbClr val="002060"/>
              </a:solidFill>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String color;</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if (redValue &gt; greenValue &amp;&amp; redValue &gt; blueValue) {</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color = "</a:t>
            </a:r>
            <a:r>
              <a:rPr lang="en-US" sz="800">
                <a:solidFill>
                  <a:srgbClr val="FF0000"/>
                </a:solidFill>
                <a:latin typeface="Cambria" panose="02040503050406030204" pitchFamily="18" charset="0"/>
                <a:cs typeface="Cambria" panose="02040503050406030204" pitchFamily="18" charset="0"/>
                <a:sym typeface="+mn-ea"/>
              </a:rPr>
              <a:t>Red</a:t>
            </a:r>
            <a:r>
              <a:rPr lang="en-US" sz="800">
                <a:latin typeface="Cambria" panose="02040503050406030204" pitchFamily="18" charset="0"/>
                <a:cs typeface="Cambria" panose="02040503050406030204" pitchFamily="18" charset="0"/>
                <a:sym typeface="+mn-ea"/>
              </a:rPr>
              <a:t>";</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 else if (greenValue &gt; redValue &amp;&amp; greenValue &gt; blueValue) {</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color = "</a:t>
            </a:r>
            <a:r>
              <a:rPr lang="en-US" sz="800">
                <a:solidFill>
                  <a:schemeClr val="accent1">
                    <a:lumMod val="75000"/>
                  </a:schemeClr>
                </a:solidFill>
                <a:latin typeface="Cambria" panose="02040503050406030204" pitchFamily="18" charset="0"/>
                <a:cs typeface="Cambria" panose="02040503050406030204" pitchFamily="18" charset="0"/>
                <a:sym typeface="+mn-ea"/>
              </a:rPr>
              <a:t>Gree</a:t>
            </a:r>
            <a:r>
              <a:rPr lang="en-US" sz="800">
                <a:latin typeface="Cambria" panose="02040503050406030204" pitchFamily="18" charset="0"/>
                <a:cs typeface="Cambria" panose="02040503050406030204" pitchFamily="18" charset="0"/>
                <a:sym typeface="+mn-ea"/>
              </a:rPr>
              <a:t>n";</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 else if (blueValue &gt; redValue &amp;&amp; blueValue &gt; greenValue) {</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color = "</a:t>
            </a:r>
            <a:r>
              <a:rPr lang="en-US" sz="800">
                <a:solidFill>
                  <a:srgbClr val="0070C0"/>
                </a:solidFill>
                <a:latin typeface="Cambria" panose="02040503050406030204" pitchFamily="18" charset="0"/>
                <a:cs typeface="Cambria" panose="02040503050406030204" pitchFamily="18" charset="0"/>
                <a:sym typeface="+mn-ea"/>
              </a:rPr>
              <a:t>Blue</a:t>
            </a:r>
            <a:r>
              <a:rPr lang="en-US" sz="800">
                <a:latin typeface="Cambria" panose="02040503050406030204" pitchFamily="18" charset="0"/>
                <a:cs typeface="Cambria" panose="02040503050406030204" pitchFamily="18" charset="0"/>
                <a:sym typeface="+mn-ea"/>
              </a:rPr>
              <a:t>";</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 else if (redValue == greenValue &amp;&amp; redValue == blueValue) {</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color = "White";</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 else {</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color = "Unknown";</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a:t>
            </a:r>
            <a:r>
              <a:rPr lang="en-US" sz="800">
                <a:solidFill>
                  <a:srgbClr val="002060"/>
                </a:solidFill>
                <a:latin typeface="Cambria" panose="02040503050406030204" pitchFamily="18" charset="0"/>
                <a:cs typeface="Cambria" panose="02040503050406030204" pitchFamily="18" charset="0"/>
                <a:sym typeface="+mn-ea"/>
              </a:rPr>
              <a:t>// Display color on LCD display</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lcd.clear();</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lcd.setCursor(0, 0);</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lcd.print("Color: ");</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lcd.print(color);</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lcd.setCursor(0, 1);</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lcd.print("RGB: ");</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lcd.print(redValue);</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lcd.print(",");</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lcd.print(greenValue);</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lcd.print(",");</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lcd.print(blueValue);</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  delay(1000);</a:t>
            </a:r>
            <a:endParaRPr lang="en-US" sz="800">
              <a:latin typeface="Cambria" panose="02040503050406030204" pitchFamily="18" charset="0"/>
              <a:cs typeface="Cambria" panose="02040503050406030204" pitchFamily="18" charset="0"/>
            </a:endParaRPr>
          </a:p>
          <a:p>
            <a:r>
              <a:rPr lang="en-US" sz="800">
                <a:latin typeface="Cambria" panose="02040503050406030204" pitchFamily="18" charset="0"/>
                <a:cs typeface="Cambria" panose="02040503050406030204" pitchFamily="18" charset="0"/>
                <a:sym typeface="+mn-ea"/>
              </a:rPr>
              <a:t>}</a:t>
            </a:r>
            <a:endParaRPr lang="en-US" sz="800">
              <a:latin typeface="Cambria" panose="02040503050406030204" pitchFamily="18" charset="0"/>
              <a:cs typeface="Cambria" panose="02040503050406030204" pitchFamily="18"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753360" y="5646420"/>
            <a:ext cx="4526915" cy="306705"/>
          </a:xfrm>
          <a:prstGeom prst="rect">
            <a:avLst/>
          </a:prstGeom>
          <a:noFill/>
        </p:spPr>
        <p:txBody>
          <a:bodyPr wrap="square" rtlCol="0">
            <a:spAutoFit/>
          </a:bodyPr>
          <a:p>
            <a:r>
              <a:rPr lang="en-US" b="1" i="1">
                <a:solidFill>
                  <a:srgbClr val="FF0000"/>
                </a:solidFill>
                <a:latin typeface="Cambria" panose="02040503050406030204" pitchFamily="18" charset="0"/>
                <a:cs typeface="Cambria" panose="02040503050406030204" pitchFamily="18" charset="0"/>
              </a:rPr>
              <a:t>Fig 2: Verified Code in ENERGIA Software</a:t>
            </a:r>
            <a:endParaRPr lang="en-US" b="1" i="1">
              <a:solidFill>
                <a:srgbClr val="FF0000"/>
              </a:solidFill>
              <a:latin typeface="Cambria" panose="02040503050406030204" pitchFamily="18" charset="0"/>
              <a:cs typeface="Cambria" panose="02040503050406030204" pitchFamily="18" charset="0"/>
            </a:endParaRPr>
          </a:p>
        </p:txBody>
      </p:sp>
      <p:pic>
        <p:nvPicPr>
          <p:cNvPr id="2" name="Picture 1"/>
          <p:cNvPicPr>
            <a:picLocks noChangeAspect="1"/>
          </p:cNvPicPr>
          <p:nvPr/>
        </p:nvPicPr>
        <p:blipFill>
          <a:blip r:embed="rId1">
            <a:lum bright="-6000" contrast="18000"/>
          </a:blip>
          <a:stretch>
            <a:fillRect/>
          </a:stretch>
        </p:blipFill>
        <p:spPr>
          <a:xfrm>
            <a:off x="615950" y="1116330"/>
            <a:ext cx="7983855" cy="44538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1371600" y="152400"/>
            <a:ext cx="8229600" cy="533400"/>
          </a:xfrm>
        </p:spPr>
        <p:txBody>
          <a:bodyPr/>
          <a:p>
            <a:r>
              <a:rPr lang="en-US">
                <a:latin typeface="Times New Roman" panose="02020603050405020304" pitchFamily="18" charset="0"/>
                <a:cs typeface="Times New Roman" panose="02020603050405020304" pitchFamily="18" charset="0"/>
              </a:rPr>
              <a:t>SOFTWARE EXECUTION RESULTS </a:t>
            </a:r>
            <a:endParaRPr lang="en-US">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501015" y="1099820"/>
            <a:ext cx="8141970" cy="4335780"/>
          </a:xfrm>
          <a:prstGeom prst="rect">
            <a:avLst/>
          </a:prstGeom>
        </p:spPr>
      </p:pic>
      <p:sp>
        <p:nvSpPr>
          <p:cNvPr id="5" name="Text Box 4"/>
          <p:cNvSpPr txBox="1"/>
          <p:nvPr/>
        </p:nvSpPr>
        <p:spPr>
          <a:xfrm>
            <a:off x="2753360" y="5570220"/>
            <a:ext cx="4526915" cy="306705"/>
          </a:xfrm>
          <a:prstGeom prst="rect">
            <a:avLst/>
          </a:prstGeom>
          <a:noFill/>
        </p:spPr>
        <p:txBody>
          <a:bodyPr wrap="square" rtlCol="0">
            <a:spAutoFit/>
          </a:bodyPr>
          <a:p>
            <a:r>
              <a:rPr lang="en-US" b="1" i="1">
                <a:solidFill>
                  <a:srgbClr val="FF0000"/>
                </a:solidFill>
                <a:latin typeface="Cambria" panose="02040503050406030204" pitchFamily="18" charset="0"/>
                <a:cs typeface="Cambria" panose="02040503050406030204" pitchFamily="18" charset="0"/>
              </a:rPr>
              <a:t>Fig 3: Compiled Code in ENERGIA Software</a:t>
            </a:r>
            <a:endParaRPr lang="en-US" b="1" i="1">
              <a:solidFill>
                <a:srgbClr val="FF0000"/>
              </a:solidFill>
              <a:latin typeface="Cambria" panose="02040503050406030204" pitchFamily="18" charset="0"/>
              <a:cs typeface="Cambria" panose="020405030504060302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nvSpPr>
        <p:spPr>
          <a:xfrm>
            <a:off x="1371600" y="152400"/>
            <a:ext cx="8229600" cy="5334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26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a:latin typeface="Times New Roman" panose="02020603050405020304" pitchFamily="18" charset="0"/>
                <a:cs typeface="Times New Roman" panose="02020603050405020304" pitchFamily="18" charset="0"/>
              </a:rPr>
              <a:t>HARDWARE EXECUTION RESULTS </a:t>
            </a:r>
            <a:endParaRPr lang="en-US">
              <a:latin typeface="Times New Roman" panose="02020603050405020304" pitchFamily="18" charset="0"/>
              <a:cs typeface="Times New Roman" panose="02020603050405020304" pitchFamily="18" charset="0"/>
            </a:endParaRPr>
          </a:p>
        </p:txBody>
      </p:sp>
      <p:pic>
        <p:nvPicPr>
          <p:cNvPr id="2" name="Picture 1" descr="WhatsApp Image 2023-06-05 at 10.39.38 AM"/>
          <p:cNvPicPr>
            <a:picLocks noChangeAspect="1"/>
          </p:cNvPicPr>
          <p:nvPr/>
        </p:nvPicPr>
        <p:blipFill>
          <a:blip r:embed="rId1">
            <a:lum bright="-6000" contrast="12000"/>
          </a:blip>
          <a:stretch>
            <a:fillRect/>
          </a:stretch>
        </p:blipFill>
        <p:spPr>
          <a:xfrm rot="16200000">
            <a:off x="1629410" y="-9525"/>
            <a:ext cx="2658745" cy="4728210"/>
          </a:xfrm>
          <a:prstGeom prst="rect">
            <a:avLst/>
          </a:prstGeom>
        </p:spPr>
      </p:pic>
      <p:pic>
        <p:nvPicPr>
          <p:cNvPr id="4" name="Picture 3" descr="WhatsApp Image 2023-06-05 at 10.59.16 AM"/>
          <p:cNvPicPr>
            <a:picLocks noChangeAspect="1"/>
          </p:cNvPicPr>
          <p:nvPr/>
        </p:nvPicPr>
        <p:blipFill>
          <a:blip r:embed="rId2">
            <a:lum contrast="12000"/>
          </a:blip>
          <a:srcRect t="14533" b="2155"/>
          <a:stretch>
            <a:fillRect/>
          </a:stretch>
        </p:blipFill>
        <p:spPr>
          <a:xfrm rot="16200000">
            <a:off x="5106670" y="2665730"/>
            <a:ext cx="2854325" cy="422830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Georgia" panose="02040502050405020303" pitchFamily="18" charset="0"/>
              </a:rPr>
              <a:t>ADVANTAGES OF CNN - KNN</a:t>
            </a:r>
            <a:endParaRPr lang="en-IN" dirty="0">
              <a:latin typeface="Georgia" panose="02040502050405020303" pitchFamily="18" charset="0"/>
            </a:endParaRPr>
          </a:p>
        </p:txBody>
      </p:sp>
      <p:sp>
        <p:nvSpPr>
          <p:cNvPr id="3" name="TextBox 2"/>
          <p:cNvSpPr txBox="1"/>
          <p:nvPr/>
        </p:nvSpPr>
        <p:spPr>
          <a:xfrm>
            <a:off x="990600" y="1295400"/>
            <a:ext cx="7162800" cy="3784600"/>
          </a:xfrm>
          <a:prstGeom prst="rect">
            <a:avLst/>
          </a:prstGeom>
          <a:noFill/>
        </p:spPr>
        <p:txBody>
          <a:bodyPr wrap="square" rtlCol="0">
            <a:spAutoFit/>
          </a:bodyPr>
          <a:lstStyle/>
          <a:p>
            <a:pPr marL="342900" indent="-342900" algn="just">
              <a:lnSpc>
                <a:spcPct val="150000"/>
              </a:lnSpc>
              <a:buFont typeface="+mj-lt"/>
              <a:buAutoNum type="arabicPeriod"/>
            </a:pPr>
            <a:r>
              <a:rPr lang="en-US" sz="1600" b="1" dirty="0">
                <a:latin typeface="Cambria" panose="02040503050406030204" pitchFamily="18" charset="0"/>
                <a:ea typeface="Cambria" panose="02040503050406030204" pitchFamily="18" charset="0"/>
              </a:rPr>
              <a:t>Neural networks can learn complex patterns and relationships in data, making them suitable for color classification tasks.</a:t>
            </a:r>
            <a:endParaRPr lang="en-US" sz="16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600" b="1" dirty="0">
                <a:latin typeface="Cambria" panose="02040503050406030204" pitchFamily="18" charset="0"/>
                <a:ea typeface="Cambria" panose="02040503050406030204" pitchFamily="18" charset="0"/>
              </a:rPr>
              <a:t>They can handle non-linear relationships between color features, allowing for accurate classification.</a:t>
            </a:r>
            <a:endParaRPr lang="en-US" sz="16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600" b="1" dirty="0">
                <a:latin typeface="Cambria" panose="02040503050406030204" pitchFamily="18" charset="0"/>
                <a:ea typeface="Cambria" panose="02040503050406030204" pitchFamily="18" charset="0"/>
              </a:rPr>
              <a:t>Neural networks can adapt and generalize well to different color distributions and lighting conditions.</a:t>
            </a:r>
            <a:endParaRPr lang="en-US" sz="16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600" b="1" dirty="0">
                <a:latin typeface="Cambria" panose="02040503050406030204" pitchFamily="18" charset="0"/>
                <a:ea typeface="Cambria" panose="02040503050406030204" pitchFamily="18" charset="0"/>
              </a:rPr>
              <a:t>They can be trained on large datasets, improving their performance and robustness.</a:t>
            </a:r>
            <a:endParaRPr lang="en-US" sz="16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600" b="1" dirty="0">
                <a:latin typeface="Cambria" panose="02040503050406030204" pitchFamily="18" charset="0"/>
                <a:ea typeface="Cambria" panose="02040503050406030204" pitchFamily="18" charset="0"/>
              </a:rPr>
              <a:t>Neural networks can process images in real-time, enabling live color prediction using a webcam.</a:t>
            </a:r>
            <a:endParaRPr lang="en-US" sz="1600" b="1" dirty="0">
              <a:latin typeface="Cambria" panose="02040503050406030204" pitchFamily="18" charset="0"/>
              <a:ea typeface="Cambria" panose="020405030504060302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Georgia" panose="02040502050405020303" pitchFamily="18" charset="0"/>
              </a:rPr>
              <a:t>APPLICATIONS </a:t>
            </a:r>
            <a:endParaRPr lang="en-IN" dirty="0">
              <a:latin typeface="Georgia" panose="02040502050405020303" pitchFamily="18" charset="0"/>
            </a:endParaRPr>
          </a:p>
        </p:txBody>
      </p:sp>
      <p:sp>
        <p:nvSpPr>
          <p:cNvPr id="3" name="TextBox 2"/>
          <p:cNvSpPr txBox="1"/>
          <p:nvPr/>
        </p:nvSpPr>
        <p:spPr>
          <a:xfrm>
            <a:off x="609600" y="1066800"/>
            <a:ext cx="8019415" cy="5077460"/>
          </a:xfrm>
          <a:prstGeom prst="rect">
            <a:avLst/>
          </a:prstGeom>
          <a:noFill/>
        </p:spPr>
        <p:txBody>
          <a:bodyPr wrap="square" rtlCol="0">
            <a:spAutoFit/>
          </a:bodyPr>
          <a:lstStyle/>
          <a:p>
            <a:pPr marL="342900" indent="-342900" algn="just">
              <a:lnSpc>
                <a:spcPct val="150000"/>
              </a:lnSpc>
              <a:buFont typeface="+mj-lt"/>
              <a:buAutoNum type="arabicPeriod"/>
            </a:pPr>
            <a:r>
              <a:rPr lang="en-US" sz="1200" b="1" dirty="0">
                <a:solidFill>
                  <a:srgbClr val="FF0000"/>
                </a:solidFill>
                <a:latin typeface="Cambria" panose="02040503050406030204" pitchFamily="18" charset="0"/>
                <a:ea typeface="Cambria" panose="02040503050406030204" pitchFamily="18" charset="0"/>
              </a:rPr>
              <a:t>Object recognition: </a:t>
            </a:r>
            <a:r>
              <a:rPr lang="en-US" sz="1200" b="1" dirty="0">
                <a:latin typeface="Cambria" panose="02040503050406030204" pitchFamily="18" charset="0"/>
                <a:ea typeface="Cambria" panose="02040503050406030204" pitchFamily="18" charset="0"/>
              </a:rPr>
              <a:t>Neural networks can be used to classify colors of objects in images or videos, enabling object recognition and tracking systems.</a:t>
            </a:r>
            <a:endParaRPr lang="en-US" sz="12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200" b="1" dirty="0">
                <a:solidFill>
                  <a:srgbClr val="FF0000"/>
                </a:solidFill>
                <a:latin typeface="Cambria" panose="02040503050406030204" pitchFamily="18" charset="0"/>
                <a:ea typeface="Cambria" panose="02040503050406030204" pitchFamily="18" charset="0"/>
              </a:rPr>
              <a:t>Quality control:</a:t>
            </a:r>
            <a:r>
              <a:rPr lang="en-US" sz="1200" b="1" dirty="0">
                <a:latin typeface="Cambria" panose="02040503050406030204" pitchFamily="18" charset="0"/>
                <a:ea typeface="Cambria" panose="02040503050406030204" pitchFamily="18" charset="0"/>
              </a:rPr>
              <a:t> Neural networks can assist in color-based quality control processes, such as identifying defective or mismatched products based on color characteristics.</a:t>
            </a:r>
            <a:endParaRPr lang="en-US" sz="12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200" b="1" dirty="0">
                <a:solidFill>
                  <a:srgbClr val="FF0000"/>
                </a:solidFill>
                <a:latin typeface="Cambria" panose="02040503050406030204" pitchFamily="18" charset="0"/>
                <a:ea typeface="Cambria" panose="02040503050406030204" pitchFamily="18" charset="0"/>
              </a:rPr>
              <a:t>Sorting and categorization: </a:t>
            </a:r>
            <a:r>
              <a:rPr lang="en-US" sz="1200" b="1" dirty="0">
                <a:latin typeface="Cambria" panose="02040503050406030204" pitchFamily="18" charset="0"/>
                <a:ea typeface="Cambria" panose="02040503050406030204" pitchFamily="18" charset="0"/>
              </a:rPr>
              <a:t>Neural networks can be utilized in color-based sorting systems, where objects or materials are classified and sorted based on their color attributes.</a:t>
            </a:r>
            <a:endParaRPr lang="en-US" sz="12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200" b="1" dirty="0">
                <a:solidFill>
                  <a:srgbClr val="FF0000"/>
                </a:solidFill>
                <a:latin typeface="Cambria" panose="02040503050406030204" pitchFamily="18" charset="0"/>
                <a:ea typeface="Cambria" panose="02040503050406030204" pitchFamily="18" charset="0"/>
              </a:rPr>
              <a:t>Image processing: </a:t>
            </a:r>
            <a:r>
              <a:rPr lang="en-US" sz="1200" b="1" dirty="0">
                <a:latin typeface="Cambria" panose="02040503050406030204" pitchFamily="18" charset="0"/>
                <a:ea typeface="Cambria" panose="02040503050406030204" pitchFamily="18" charset="0"/>
              </a:rPr>
              <a:t>Neural networks can enhance color-based image processing tasks, such as color correction, image segmentation, and image retrieval.</a:t>
            </a:r>
            <a:endParaRPr lang="en-US" sz="12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200" b="1" dirty="0">
                <a:solidFill>
                  <a:srgbClr val="FF0000"/>
                </a:solidFill>
                <a:latin typeface="Cambria" panose="02040503050406030204" pitchFamily="18" charset="0"/>
                <a:ea typeface="Cambria" panose="02040503050406030204" pitchFamily="18" charset="0"/>
              </a:rPr>
              <a:t>Industrial automation: </a:t>
            </a:r>
            <a:r>
              <a:rPr lang="en-US" sz="1200" b="1" dirty="0">
                <a:latin typeface="Cambria" panose="02040503050406030204" pitchFamily="18" charset="0"/>
                <a:ea typeface="Cambria" panose="02040503050406030204" pitchFamily="18" charset="0"/>
              </a:rPr>
              <a:t>Neural networks can be integrated into industrial automation systems to classify and analyze colors in real-time, facilitating automated decision-making processes.</a:t>
            </a:r>
            <a:endParaRPr lang="en-US" sz="12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200" b="1" dirty="0">
                <a:solidFill>
                  <a:srgbClr val="FF0000"/>
                </a:solidFill>
                <a:latin typeface="Cambria" panose="02040503050406030204" pitchFamily="18" charset="0"/>
                <a:ea typeface="Cambria" panose="02040503050406030204" pitchFamily="18" charset="0"/>
              </a:rPr>
              <a:t>Robotics:</a:t>
            </a:r>
            <a:r>
              <a:rPr lang="en-US" sz="1200" b="1" dirty="0">
                <a:latin typeface="Cambria" panose="02040503050406030204" pitchFamily="18" charset="0"/>
                <a:ea typeface="Cambria" panose="02040503050406030204" pitchFamily="18" charset="0"/>
              </a:rPr>
              <a:t> Neural networks can support color perception in robotic systems, enabling robots to interact with and respond to color-coded objects or environments.</a:t>
            </a:r>
            <a:endParaRPr lang="en-US" sz="12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200" b="1" dirty="0">
                <a:solidFill>
                  <a:srgbClr val="FF0000"/>
                </a:solidFill>
                <a:latin typeface="Cambria" panose="02040503050406030204" pitchFamily="18" charset="0"/>
                <a:ea typeface="Cambria" panose="02040503050406030204" pitchFamily="18" charset="0"/>
              </a:rPr>
              <a:t>Biomedical imaging: </a:t>
            </a:r>
            <a:r>
              <a:rPr lang="en-US" sz="1200" b="1" dirty="0">
                <a:latin typeface="Cambria" panose="02040503050406030204" pitchFamily="18" charset="0"/>
                <a:ea typeface="Cambria" panose="02040503050406030204" pitchFamily="18" charset="0"/>
              </a:rPr>
              <a:t>Neural networks can aid in color-based analysis and interpretation of medical images, assisting in areas such as tissue segmentation and disease diagnosis.</a:t>
            </a:r>
            <a:endParaRPr lang="en-US" sz="12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200" b="1" dirty="0">
                <a:solidFill>
                  <a:srgbClr val="FF0000"/>
                </a:solidFill>
                <a:latin typeface="Cambria" panose="02040503050406030204" pitchFamily="18" charset="0"/>
                <a:ea typeface="Cambria" panose="02040503050406030204" pitchFamily="18" charset="0"/>
              </a:rPr>
              <a:t>Gaming and augmented reality:</a:t>
            </a:r>
            <a:r>
              <a:rPr lang="en-US" sz="1200" b="1" dirty="0">
                <a:latin typeface="Cambria" panose="02040503050406030204" pitchFamily="18" charset="0"/>
                <a:ea typeface="Cambria" panose="02040503050406030204" pitchFamily="18" charset="0"/>
              </a:rPr>
              <a:t> Neural networks can be used to recognize and track colors in gaming and augmented reality applications, enabling interactive and immersive experiences.</a:t>
            </a:r>
            <a:endParaRPr lang="en-US" sz="1200" b="1" dirty="0">
              <a:latin typeface="Cambria" panose="02040503050406030204" pitchFamily="18" charset="0"/>
              <a:ea typeface="Cambria" panose="02040503050406030204" pitchFamily="18" charset="0"/>
            </a:endParaRPr>
          </a:p>
          <a:p>
            <a:pPr marL="342900" indent="-342900" algn="just">
              <a:lnSpc>
                <a:spcPct val="150000"/>
              </a:lnSpc>
              <a:buFont typeface="+mj-lt"/>
              <a:buAutoNum type="arabicPeriod"/>
            </a:pPr>
            <a:r>
              <a:rPr lang="en-US" sz="1200" b="1" dirty="0">
                <a:solidFill>
                  <a:srgbClr val="FF0000"/>
                </a:solidFill>
                <a:latin typeface="Cambria" panose="02040503050406030204" pitchFamily="18" charset="0"/>
                <a:ea typeface="Cambria" panose="02040503050406030204" pitchFamily="18" charset="0"/>
              </a:rPr>
              <a:t>Traffic monitoring: </a:t>
            </a:r>
            <a:r>
              <a:rPr lang="en-US" sz="1200" b="1" dirty="0">
                <a:latin typeface="Cambria" panose="02040503050406030204" pitchFamily="18" charset="0"/>
                <a:ea typeface="Cambria" panose="02040503050406030204" pitchFamily="18" charset="0"/>
              </a:rPr>
              <a:t>Neural networks can analyze color information from traffic surveillance cameras to detect and track vehicles, monitor traffic flow, and identify violations.</a:t>
            </a:r>
            <a:endParaRPr lang="en-US" sz="1200" b="1" dirty="0">
              <a:latin typeface="Cambria" panose="02040503050406030204" pitchFamily="18" charset="0"/>
              <a:ea typeface="Cambria" panose="020405030504060302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Georgia" panose="02040502050405020303" pitchFamily="18" charset="0"/>
              </a:rPr>
              <a:t>REFERENCES</a:t>
            </a:r>
            <a:endParaRPr lang="en-IN" dirty="0">
              <a:latin typeface="Georgia" panose="02040502050405020303" pitchFamily="18" charset="0"/>
            </a:endParaRPr>
          </a:p>
        </p:txBody>
      </p:sp>
      <p:sp>
        <p:nvSpPr>
          <p:cNvPr id="3" name="TextBox 2"/>
          <p:cNvSpPr txBox="1"/>
          <p:nvPr/>
        </p:nvSpPr>
        <p:spPr>
          <a:xfrm>
            <a:off x="742950" y="1371600"/>
            <a:ext cx="7687945" cy="4184650"/>
          </a:xfrm>
          <a:prstGeom prst="rect">
            <a:avLst/>
          </a:prstGeom>
          <a:noFill/>
        </p:spPr>
        <p:txBody>
          <a:bodyPr wrap="square" rtlCol="0">
            <a:spAutoFit/>
          </a:bodyPr>
          <a:lstStyle/>
          <a:p>
            <a:pPr algn="just"/>
            <a:r>
              <a:rPr lang="en-US" dirty="0">
                <a:latin typeface="Times New Roman" panose="02020603050405020304" pitchFamily="18" charset="0"/>
                <a:ea typeface="Cambria" panose="020405030504060302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sym typeface="+mn-ea"/>
              </a:rPr>
              <a:t>Wang, Y., Ma, Z., Li, G., &amp; Yuan, Y. (2015). Color image classification using local color features and SVM. Signal Processing, 111, 49-59.</a:t>
            </a: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algn="just"/>
            <a:r>
              <a:rPr lang="en-US" dirty="0">
                <a:latin typeface="Times New Roman" panose="02020603050405020304" pitchFamily="18" charset="0"/>
                <a:ea typeface="Cambria" panose="02040503050406030204" pitchFamily="18" charset="0"/>
                <a:cs typeface="Times New Roman" panose="02020603050405020304" pitchFamily="18" charset="0"/>
              </a:rPr>
              <a:t>[2]. "A CNN-Based Real-Time Facial Expression Recognition System on Raspberry Pi" by S. Kumari and V. Tyagi in the International Journal of Advanced Trends in Computer Science and Engineering, Volume 8 - Issue 3, May-June 2019.</a:t>
            </a: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algn="just"/>
            <a:r>
              <a:rPr lang="en-US" dirty="0">
                <a:latin typeface="Times New Roman" panose="02020603050405020304" pitchFamily="18" charset="0"/>
                <a:ea typeface="Cambria" panose="02040503050406030204" pitchFamily="18" charset="0"/>
                <a:cs typeface="Times New Roman" panose="02020603050405020304" pitchFamily="18" charset="0"/>
              </a:rPr>
              <a:t>[3]. "</a:t>
            </a:r>
            <a:r>
              <a:rPr lang="en-US">
                <a:latin typeface="Times New Roman" panose="02020603050405020304" pitchFamily="18" charset="0"/>
                <a:cs typeface="Times New Roman" panose="02020603050405020304" pitchFamily="18" charset="0"/>
                <a:sym typeface="+mn-ea"/>
              </a:rPr>
              <a:t>Liu, T., Liu, Y., Wu, F., &amp; Chen, J. (2018). An efficient color-based image retrieval system using color and texture features. Multimedia Tools and Applications, 77(6), 6947-6966.</a:t>
            </a:r>
            <a:endParaRPr lang="en-US">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algn="just"/>
            <a:r>
              <a:rPr lang="en-US" dirty="0">
                <a:latin typeface="Times New Roman" panose="02020603050405020304" pitchFamily="18" charset="0"/>
                <a:ea typeface="Cambria" panose="02040503050406030204" pitchFamily="18" charset="0"/>
                <a:cs typeface="Times New Roman" panose="02020603050405020304" pitchFamily="18" charset="0"/>
              </a:rPr>
              <a:t>[4]. "</a:t>
            </a:r>
            <a:r>
              <a:rPr lang="en-US">
                <a:latin typeface="Times New Roman" panose="02020603050405020304" pitchFamily="18" charset="0"/>
                <a:cs typeface="Times New Roman" panose="02020603050405020304" pitchFamily="18" charset="0"/>
                <a:sym typeface="+mn-ea"/>
              </a:rPr>
              <a:t>Basso, L., Diaz, M., &amp; Veloso, M. (2016). Learning color categories for object detection. In Proceedings of the IEEE/RSJ International Conference on Intelligent Robots and Systems (IROS) (pp. 4057-4062).</a:t>
            </a:r>
            <a:endParaRPr lang="en-US">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algn="just"/>
            <a:r>
              <a:rPr lang="en-US" dirty="0">
                <a:latin typeface="Times New Roman" panose="02020603050405020304" pitchFamily="18" charset="0"/>
                <a:ea typeface="Cambria" panose="02040503050406030204" pitchFamily="18" charset="0"/>
                <a:cs typeface="Times New Roman" panose="02020603050405020304" pitchFamily="18" charset="0"/>
              </a:rPr>
              <a:t>[5]. "</a:t>
            </a:r>
            <a:r>
              <a:rPr lang="en-US">
                <a:latin typeface="Times New Roman" panose="02020603050405020304" pitchFamily="18" charset="0"/>
                <a:cs typeface="Times New Roman" panose="02020603050405020304" pitchFamily="18" charset="0"/>
                <a:sym typeface="+mn-ea"/>
              </a:rPr>
              <a:t>Jin, X., Ma, Z., Huang, M., &amp; Chen, S. (2017). Review on color image segmentation methods. Pattern Recognition, 63, 155-171.</a:t>
            </a:r>
            <a:endParaRPr lang="en-US">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algn="just"/>
            <a:r>
              <a:rPr lang="en-US" dirty="0">
                <a:latin typeface="Times New Roman" panose="02020603050405020304" pitchFamily="18" charset="0"/>
                <a:ea typeface="Cambria" panose="02040503050406030204" pitchFamily="18" charset="0"/>
                <a:cs typeface="Times New Roman" panose="02020603050405020304" pitchFamily="18" charset="0"/>
              </a:rPr>
              <a:t>[6]. "</a:t>
            </a:r>
            <a:r>
              <a:rPr lang="en-US">
                <a:latin typeface="Times New Roman" panose="02020603050405020304" pitchFamily="18" charset="0"/>
                <a:cs typeface="Times New Roman" panose="02020603050405020304" pitchFamily="18" charset="0"/>
                <a:sym typeface="+mn-ea"/>
              </a:rPr>
              <a:t>Sun, H., Jin, L., Liu, Z., &amp; Lin, Y. (2015). Color image enhancement based on local adaptive color correction. Signal Processing, 107, 430-441.</a:t>
            </a:r>
            <a:endParaRPr lang="en-IN" dirty="0">
              <a:latin typeface="Times New Roman" panose="02020603050405020304" pitchFamily="18" charset="0"/>
              <a:ea typeface="Cambria" panose="020405030504060302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4" name="TextBox 3"/>
          <p:cNvSpPr txBox="1"/>
          <p:nvPr/>
        </p:nvSpPr>
        <p:spPr>
          <a:xfrm>
            <a:off x="2362200" y="2590800"/>
            <a:ext cx="5181600" cy="1015663"/>
          </a:xfrm>
          <a:prstGeom prst="rect">
            <a:avLst/>
          </a:prstGeom>
          <a:noFill/>
        </p:spPr>
        <p:txBody>
          <a:bodyPr wrap="square" rtlCol="0">
            <a:spAutoFit/>
          </a:bodyPr>
          <a:lstStyle/>
          <a:p>
            <a:r>
              <a:rPr lang="en-US" sz="6000" dirty="0">
                <a:solidFill>
                  <a:schemeClr val="bg1"/>
                </a:solidFill>
              </a:rPr>
              <a:t>THANK YOU</a:t>
            </a:r>
            <a:endParaRPr lang="en-US" sz="60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600" b="1" spc="155" dirty="0">
                <a:latin typeface="Georgia" panose="02040502050405020303"/>
                <a:cs typeface="Georgia" panose="02040502050405020303"/>
              </a:rPr>
              <a:t>MOTIVATION</a:t>
            </a:r>
            <a:endParaRPr lang="en-IN" dirty="0"/>
          </a:p>
        </p:txBody>
      </p:sp>
      <p:sp>
        <p:nvSpPr>
          <p:cNvPr id="4" name="Text Box 3"/>
          <p:cNvSpPr txBox="1"/>
          <p:nvPr/>
        </p:nvSpPr>
        <p:spPr>
          <a:xfrm>
            <a:off x="685800" y="1447800"/>
            <a:ext cx="7704455" cy="3753485"/>
          </a:xfrm>
          <a:prstGeom prst="rect">
            <a:avLst/>
          </a:prstGeom>
          <a:noFill/>
        </p:spPr>
        <p:txBody>
          <a:bodyPr wrap="square" rtlCol="0" anchor="t">
            <a:spAutoFit/>
          </a:bodyPr>
          <a:p>
            <a:pPr marL="285750" indent="-285750" algn="just">
              <a:buFont typeface="Arial" panose="020B0604020202020204" pitchFamily="34" charset="0"/>
              <a:buChar char="•"/>
            </a:pPr>
            <a:r>
              <a:rPr lang="en-US" b="1">
                <a:latin typeface="Cambria" panose="02040503050406030204" pitchFamily="18" charset="0"/>
                <a:cs typeface="Cambria" panose="02040503050406030204" pitchFamily="18" charset="0"/>
              </a:rPr>
              <a:t>Motivation: Classify colors and predict live colors using a webcam without relying on inbuilt functions in Matlab.</a:t>
            </a:r>
            <a:endParaRPr lang="en-US" b="1">
              <a:latin typeface="Cambria" panose="02040503050406030204" pitchFamily="18" charset="0"/>
              <a:cs typeface="Cambria" panose="02040503050406030204" pitchFamily="18" charset="0"/>
            </a:endParaRPr>
          </a:p>
          <a:p>
            <a:pPr marL="285750" indent="-285750" algn="just">
              <a:buFont typeface="Arial" panose="020B0604020202020204" pitchFamily="34" charset="0"/>
              <a:buChar char="•"/>
            </a:pPr>
            <a:r>
              <a:rPr lang="en-US" b="1">
                <a:latin typeface="Cambria" panose="02040503050406030204" pitchFamily="18" charset="0"/>
                <a:cs typeface="Cambria" panose="02040503050406030204" pitchFamily="18" charset="0"/>
              </a:rPr>
              <a:t>CNNs: Widely used in image and speech recognition, develop an internal representation of a two-dimensional image.</a:t>
            </a:r>
            <a:endParaRPr lang="en-US" b="1">
              <a:latin typeface="Cambria" panose="02040503050406030204" pitchFamily="18" charset="0"/>
              <a:cs typeface="Cambria" panose="02040503050406030204" pitchFamily="18" charset="0"/>
            </a:endParaRPr>
          </a:p>
          <a:p>
            <a:pPr marL="285750" indent="-285750" algn="just">
              <a:buFont typeface="Arial" panose="020B0604020202020204" pitchFamily="34" charset="0"/>
              <a:buChar char="•"/>
            </a:pPr>
            <a:r>
              <a:rPr lang="en-US" b="1">
                <a:latin typeface="Cambria" panose="02040503050406030204" pitchFamily="18" charset="0"/>
                <a:cs typeface="Cambria" panose="02040503050406030204" pitchFamily="18" charset="0"/>
              </a:rPr>
              <a:t>CNN Structure: Leverage the human visual cortex structure and employ convolutional layers.</a:t>
            </a:r>
            <a:endParaRPr lang="en-US" b="1">
              <a:latin typeface="Cambria" panose="02040503050406030204" pitchFamily="18" charset="0"/>
              <a:cs typeface="Cambria" panose="02040503050406030204" pitchFamily="18" charset="0"/>
            </a:endParaRPr>
          </a:p>
          <a:p>
            <a:pPr marL="285750" indent="-285750" algn="just">
              <a:buFont typeface="Arial" panose="020B0604020202020204" pitchFamily="34" charset="0"/>
              <a:buChar char="•"/>
            </a:pPr>
            <a:r>
              <a:rPr lang="en-US" b="1">
                <a:latin typeface="Cambria" panose="02040503050406030204" pitchFamily="18" charset="0"/>
                <a:cs typeface="Cambria" panose="02040503050406030204" pitchFamily="18" charset="0"/>
              </a:rPr>
              <a:t>Image Classification: Segment images based on features like edges, pixel intensity, and pixel value changes.</a:t>
            </a:r>
            <a:endParaRPr lang="en-US" b="1">
              <a:latin typeface="Cambria" panose="02040503050406030204" pitchFamily="18" charset="0"/>
              <a:cs typeface="Cambria" panose="02040503050406030204" pitchFamily="18" charset="0"/>
            </a:endParaRPr>
          </a:p>
          <a:p>
            <a:pPr marL="285750" indent="-285750" algn="just">
              <a:buFont typeface="Arial" panose="020B0604020202020204" pitchFamily="34" charset="0"/>
              <a:buChar char="•"/>
            </a:pPr>
            <a:r>
              <a:rPr lang="en-US" b="1">
                <a:latin typeface="Cambria" panose="02040503050406030204" pitchFamily="18" charset="0"/>
                <a:cs typeface="Cambria" panose="02040503050406030204" pitchFamily="18" charset="0"/>
              </a:rPr>
              <a:t>CNN Function: Assign importance to image aspects using learnable weights and biases.</a:t>
            </a:r>
            <a:endParaRPr lang="en-US" b="1">
              <a:latin typeface="Cambria" panose="02040503050406030204" pitchFamily="18" charset="0"/>
              <a:cs typeface="Cambria" panose="02040503050406030204" pitchFamily="18" charset="0"/>
            </a:endParaRPr>
          </a:p>
          <a:p>
            <a:pPr marL="285750" indent="-285750" algn="just">
              <a:buFont typeface="Arial" panose="020B0604020202020204" pitchFamily="34" charset="0"/>
              <a:buChar char="•"/>
            </a:pPr>
            <a:r>
              <a:rPr lang="en-US" b="1">
                <a:latin typeface="Cambria" panose="02040503050406030204" pitchFamily="18" charset="0"/>
                <a:cs typeface="Cambria" panose="02040503050406030204" pitchFamily="18" charset="0"/>
              </a:rPr>
              <a:t>Hardware: TCS3200 color sensor for color detection and webcam for live image capture.</a:t>
            </a:r>
            <a:endParaRPr lang="en-US" b="1">
              <a:latin typeface="Cambria" panose="02040503050406030204" pitchFamily="18" charset="0"/>
              <a:cs typeface="Cambria" panose="02040503050406030204" pitchFamily="18" charset="0"/>
            </a:endParaRPr>
          </a:p>
          <a:p>
            <a:pPr marL="285750" indent="-285750" algn="just">
              <a:buFont typeface="Arial" panose="020B0604020202020204" pitchFamily="34" charset="0"/>
              <a:buChar char="•"/>
            </a:pPr>
            <a:r>
              <a:rPr lang="en-US" b="1">
                <a:latin typeface="Cambria" panose="02040503050406030204" pitchFamily="18" charset="0"/>
                <a:cs typeface="Cambria" panose="02040503050406030204" pitchFamily="18" charset="0"/>
              </a:rPr>
              <a:t>Processing: CNN and FNN concepts used to process acquired images.</a:t>
            </a:r>
            <a:endParaRPr lang="en-US" b="1">
              <a:latin typeface="Cambria" panose="02040503050406030204" pitchFamily="18" charset="0"/>
              <a:cs typeface="Cambria" panose="02040503050406030204" pitchFamily="18" charset="0"/>
            </a:endParaRPr>
          </a:p>
          <a:p>
            <a:pPr marL="285750" indent="-285750" algn="just">
              <a:buFont typeface="Arial" panose="020B0604020202020204" pitchFamily="34" charset="0"/>
              <a:buChar char="•"/>
            </a:pPr>
            <a:r>
              <a:rPr lang="en-US" b="1">
                <a:latin typeface="Cambria" panose="02040503050406030204" pitchFamily="18" charset="0"/>
                <a:cs typeface="Cambria" panose="02040503050406030204" pitchFamily="18" charset="0"/>
              </a:rPr>
              <a:t>FNNs: Approximate functions depending on multiple inputs, applied in image and speech recognition.</a:t>
            </a:r>
            <a:endParaRPr lang="en-US" b="1">
              <a:latin typeface="Cambria" panose="02040503050406030204" pitchFamily="18" charset="0"/>
              <a:cs typeface="Cambria" panose="02040503050406030204" pitchFamily="18" charset="0"/>
            </a:endParaRPr>
          </a:p>
          <a:p>
            <a:pPr marL="285750" indent="-285750" algn="just">
              <a:buFont typeface="Arial" panose="020B0604020202020204" pitchFamily="34" charset="0"/>
              <a:buChar char="•"/>
            </a:pPr>
            <a:r>
              <a:rPr lang="en-US" b="1">
                <a:latin typeface="Cambria" panose="02040503050406030204" pitchFamily="18" charset="0"/>
                <a:cs typeface="Cambria" panose="02040503050406030204" pitchFamily="18" charset="0"/>
              </a:rPr>
              <a:t>Combined Approach: Enable accurate color classification and live color prediction with the webcam.</a:t>
            </a:r>
            <a:endParaRPr lang="en-US" b="1">
              <a:latin typeface="Cambria" panose="02040503050406030204" pitchFamily="18" charset="0"/>
              <a:cs typeface="Cambria" panose="02040503050406030204" pitchFamily="18" charset="0"/>
            </a:endParaRPr>
          </a:p>
          <a:p>
            <a:pPr marL="285750" indent="-285750" algn="just">
              <a:buFont typeface="Arial" panose="020B0604020202020204" pitchFamily="34" charset="0"/>
              <a:buChar char="•"/>
            </a:pPr>
            <a:r>
              <a:rPr lang="en-US" b="1">
                <a:latin typeface="Cambria" panose="02040503050406030204" pitchFamily="18" charset="0"/>
                <a:cs typeface="Cambria" panose="02040503050406030204" pitchFamily="18" charset="0"/>
              </a:rPr>
              <a:t>Inbuilt Functions: Project showcases the effectiveness of tailored CNN and FNN solutions without relying on Matlab's built-in functions.</a:t>
            </a:r>
            <a:endParaRPr lang="en-US" b="1">
              <a:latin typeface="Cambria" panose="02040503050406030204" pitchFamily="18" charset="0"/>
              <a:cs typeface="Cambri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600" b="1" spc="125" dirty="0">
                <a:latin typeface="Georgia" panose="02040502050405020303"/>
                <a:cs typeface="Georgia" panose="02040502050405020303"/>
              </a:rPr>
              <a:t>LITERATURE</a:t>
            </a:r>
            <a:r>
              <a:rPr lang="en-IN" sz="2600" b="1" spc="-50" dirty="0">
                <a:latin typeface="Georgia" panose="02040502050405020303"/>
                <a:cs typeface="Georgia" panose="02040502050405020303"/>
              </a:rPr>
              <a:t> </a:t>
            </a:r>
            <a:r>
              <a:rPr lang="en-IN" sz="2600" b="1" spc="60" dirty="0">
                <a:latin typeface="Georgia" panose="02040502050405020303"/>
                <a:cs typeface="Georgia" panose="02040502050405020303"/>
              </a:rPr>
              <a:t>SURVEY</a:t>
            </a:r>
            <a:endParaRPr lang="en-IN" dirty="0"/>
          </a:p>
        </p:txBody>
      </p:sp>
      <p:sp>
        <p:nvSpPr>
          <p:cNvPr id="3" name="TextBox 2"/>
          <p:cNvSpPr txBox="1"/>
          <p:nvPr/>
        </p:nvSpPr>
        <p:spPr>
          <a:xfrm>
            <a:off x="866775" y="1447800"/>
            <a:ext cx="7410450" cy="3969385"/>
          </a:xfrm>
          <a:prstGeom prst="rect">
            <a:avLst/>
          </a:prstGeom>
          <a:noFill/>
        </p:spPr>
        <p:txBody>
          <a:bodyPr wrap="square" rtlCol="0">
            <a:spAutoFit/>
          </a:bodyPr>
          <a:lstStyle/>
          <a:p>
            <a:pPr algn="just">
              <a:lnSpc>
                <a:spcPct val="150000"/>
              </a:lnSpc>
            </a:pPr>
            <a:r>
              <a:rPr lang="en-US" sz="1400" b="1">
                <a:latin typeface="Cambria" panose="02040503050406030204"/>
                <a:cs typeface="Cambria" panose="02040503050406030204"/>
              </a:rPr>
              <a:t>The literature survey highlights the advancements in color classification using Convolutional Neural Networks (CNNs) [1]. Traditional methods like manual inspection and thresholding have limitations in handling complex color patterns and variations in lighting conditions [2]. CNNs have emerged as powerful tools for automatic feature extraction, leading to improved color classification accuracy [3]. Studies have shown the success of CNN-based color recognition systems, surpassing traditional methods. Transfer learning has been utilized to enhance performance, particularly when training data is limited [4]. Factors such as lighting conditions, image resolution, and color space representation impact color classification, and researchers have proposed strategies to mitigate these effects [5]. Real-time color analysis using CNNs in video streams has also been explored</a:t>
            </a:r>
            <a:r>
              <a:rPr lang="en-US" b="1">
                <a:latin typeface="Cambria" panose="02040503050406030204"/>
                <a:cs typeface="Cambria" panose="02040503050406030204"/>
                <a:sym typeface="+mn-ea"/>
              </a:rPr>
              <a:t>[6]. </a:t>
            </a:r>
            <a:r>
              <a:rPr lang="en-US" sz="1400" b="1">
                <a:latin typeface="Cambria" panose="02040503050406030204"/>
                <a:cs typeface="Cambria" panose="02040503050406030204"/>
              </a:rPr>
              <a:t>Overall, CNNs offer superior performance and real-time capabilities for color classification, contributing to advancements in this field.</a:t>
            </a:r>
            <a:endParaRPr lang="en-US" sz="1400" b="1">
              <a:latin typeface="Cambria" panose="02040503050406030204"/>
              <a:cs typeface="Cambria" panose="02040503050406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600" b="1" spc="150" dirty="0">
                <a:latin typeface="Georgia" panose="02040502050405020303"/>
                <a:cs typeface="Georgia" panose="02040502050405020303"/>
              </a:rPr>
              <a:t>INT</a:t>
            </a:r>
            <a:r>
              <a:rPr lang="en-IN" sz="2600" b="1" spc="130" dirty="0">
                <a:latin typeface="Georgia" panose="02040502050405020303"/>
                <a:cs typeface="Georgia" panose="02040502050405020303"/>
              </a:rPr>
              <a:t>R</a:t>
            </a:r>
            <a:r>
              <a:rPr lang="en-IN" sz="2600" b="1" spc="285" dirty="0">
                <a:latin typeface="Georgia" panose="02040502050405020303"/>
                <a:cs typeface="Georgia" panose="02040502050405020303"/>
              </a:rPr>
              <a:t>O</a:t>
            </a:r>
            <a:r>
              <a:rPr lang="en-IN" sz="2600" b="1" spc="195" dirty="0">
                <a:latin typeface="Georgia" panose="02040502050405020303"/>
                <a:cs typeface="Georgia" panose="02040502050405020303"/>
              </a:rPr>
              <a:t>D</a:t>
            </a:r>
            <a:r>
              <a:rPr lang="en-IN" sz="2600" b="1" spc="100" dirty="0">
                <a:latin typeface="Georgia" panose="02040502050405020303"/>
                <a:cs typeface="Georgia" panose="02040502050405020303"/>
              </a:rPr>
              <a:t>U</a:t>
            </a:r>
            <a:r>
              <a:rPr lang="en-IN" sz="2600" b="1" spc="229" dirty="0">
                <a:latin typeface="Georgia" panose="02040502050405020303"/>
                <a:cs typeface="Georgia" panose="02040502050405020303"/>
              </a:rPr>
              <a:t>CT</a:t>
            </a:r>
            <a:r>
              <a:rPr lang="en-IN" sz="2600" b="1" spc="114" dirty="0">
                <a:latin typeface="Georgia" panose="02040502050405020303"/>
                <a:cs typeface="Georgia" panose="02040502050405020303"/>
              </a:rPr>
              <a:t>I</a:t>
            </a:r>
            <a:r>
              <a:rPr lang="en-IN" sz="2600" b="1" spc="285" dirty="0">
                <a:latin typeface="Georgia" panose="02040502050405020303"/>
                <a:cs typeface="Georgia" panose="02040502050405020303"/>
              </a:rPr>
              <a:t>O</a:t>
            </a:r>
            <a:r>
              <a:rPr lang="en-IN" sz="2600" b="1" spc="260" dirty="0">
                <a:latin typeface="Georgia" panose="02040502050405020303"/>
                <a:cs typeface="Georgia" panose="02040502050405020303"/>
              </a:rPr>
              <a:t>N</a:t>
            </a:r>
            <a:endParaRPr lang="en-IN" dirty="0"/>
          </a:p>
        </p:txBody>
      </p:sp>
      <p:sp>
        <p:nvSpPr>
          <p:cNvPr id="3" name="TextBox 2"/>
          <p:cNvSpPr txBox="1"/>
          <p:nvPr/>
        </p:nvSpPr>
        <p:spPr>
          <a:xfrm>
            <a:off x="762000" y="1371600"/>
            <a:ext cx="7620000" cy="3484245"/>
          </a:xfrm>
          <a:prstGeom prst="rect">
            <a:avLst/>
          </a:prstGeom>
          <a:noFill/>
        </p:spPr>
        <p:txBody>
          <a:bodyPr wrap="square" rtlCol="0">
            <a:spAutoFit/>
          </a:bodyPr>
          <a:lstStyle/>
          <a:p>
            <a:pPr marL="12065" marR="5080" indent="0" algn="just">
              <a:lnSpc>
                <a:spcPct val="115000"/>
              </a:lnSpc>
              <a:spcBef>
                <a:spcPts val="100"/>
              </a:spcBef>
              <a:buFont typeface="Arial MT"/>
              <a:buNone/>
              <a:tabLst>
                <a:tab pos="356870" algn="l"/>
              </a:tabLst>
            </a:pPr>
            <a:r>
              <a:rPr lang="en-US" sz="1600" b="1" dirty="0">
                <a:latin typeface="Cambria" panose="02040503050406030204"/>
                <a:cs typeface="Cambria" panose="02040503050406030204"/>
              </a:rPr>
              <a:t>This project focuses on implementing a custom CNN for real-time color classification and prediction using a webcam. Traditional color classification methods may struggle with complex color distributions, so deep learning techniques, particularly CNNs, are employed. The TCS3200 color sensor detects colors, and a webcam captures live images. The implemented CNN, developed in MATLAB, extracts and assigns significance to image features for accurate color classification. The Keras library is used for implementing a multi-input CNN model. The Energia software platform enables practical implementation on the MSP430F5529LP microcontroller, with hardware components like the LCD display for real-time color analysis. The project showcases the effectiveness of the custom CNN approach for accurate color classification in various conditions.</a:t>
            </a:r>
            <a:endParaRPr lang="en-US" sz="1600" b="1" dirty="0">
              <a:latin typeface="Cambria" panose="02040503050406030204"/>
              <a:cs typeface="Cambria" panose="02040503050406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Georgia" panose="02040502050405020303" pitchFamily="18" charset="0"/>
              </a:rPr>
              <a:t>CNN LAYERS</a:t>
            </a:r>
            <a:endParaRPr lang="en-IN" dirty="0">
              <a:latin typeface="Georgia" panose="02040502050405020303" pitchFamily="18" charset="0"/>
            </a:endParaRPr>
          </a:p>
        </p:txBody>
      </p:sp>
      <p:sp>
        <p:nvSpPr>
          <p:cNvPr id="3" name="TextBox 2"/>
          <p:cNvSpPr txBox="1"/>
          <p:nvPr/>
        </p:nvSpPr>
        <p:spPr>
          <a:xfrm>
            <a:off x="693420" y="1101090"/>
            <a:ext cx="7749540" cy="4523105"/>
          </a:xfrm>
          <a:prstGeom prst="rect">
            <a:avLst/>
          </a:prstGeom>
          <a:noFill/>
        </p:spPr>
        <p:txBody>
          <a:bodyPr wrap="square" rtlCol="0">
            <a:spAutoFit/>
          </a:bodyPr>
          <a:lstStyle/>
          <a:p>
            <a:pPr marL="342900" indent="-342900">
              <a:buFont typeface="+mj-lt"/>
              <a:buAutoNum type="arabicPeriod"/>
            </a:pPr>
            <a:endParaRPr lang="en-US" sz="1200" b="1" dirty="0">
              <a:solidFill>
                <a:srgbClr val="FF0000"/>
              </a:solidFill>
              <a:latin typeface="Cambria" panose="02040503050406030204" pitchFamily="18" charset="0"/>
              <a:ea typeface="Cambria" panose="02040503050406030204" pitchFamily="18" charset="0"/>
            </a:endParaRPr>
          </a:p>
          <a:p>
            <a:pPr marL="342900" indent="-342900" algn="just">
              <a:buFont typeface="+mj-lt"/>
              <a:buAutoNum type="arabicPeriod"/>
            </a:pPr>
            <a:r>
              <a:rPr lang="en-US" sz="1200" b="1" dirty="0">
                <a:solidFill>
                  <a:srgbClr val="0070C0"/>
                </a:solidFill>
                <a:latin typeface="Cambria" panose="02040503050406030204" pitchFamily="18" charset="0"/>
                <a:ea typeface="Cambria" panose="02040503050406030204" pitchFamily="18" charset="0"/>
              </a:rPr>
              <a:t>Convolutional Layer:</a:t>
            </a:r>
            <a:r>
              <a:rPr lang="en-US" sz="1200" b="1" dirty="0">
                <a:latin typeface="Cambria" panose="02040503050406030204" pitchFamily="18" charset="0"/>
                <a:ea typeface="Cambria" panose="02040503050406030204" pitchFamily="18" charset="0"/>
              </a:rPr>
              <a:t> This layer performs the convolution operation by applying a set of filters or kernels to the input image or feature maps. It extracts features and reduces the spatial dimensions of the input.</a:t>
            </a: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r>
              <a:rPr lang="en-US" sz="1200" b="1" dirty="0">
                <a:solidFill>
                  <a:srgbClr val="0070C0"/>
                </a:solidFill>
                <a:latin typeface="Cambria" panose="02040503050406030204" pitchFamily="18" charset="0"/>
                <a:ea typeface="Cambria" panose="02040503050406030204" pitchFamily="18" charset="0"/>
              </a:rPr>
              <a:t>Pooling Layer: </a:t>
            </a:r>
            <a:r>
              <a:rPr lang="en-US" sz="1200" b="1" dirty="0">
                <a:latin typeface="Cambria" panose="02040503050406030204" pitchFamily="18" charset="0"/>
                <a:ea typeface="Cambria" panose="02040503050406030204" pitchFamily="18" charset="0"/>
              </a:rPr>
              <a:t>This layer performs pooling operations such as max pooling or average pooling to down sample the output of the convolutional layer. It reduces the spatial dimensions of the input while preserving the important features.</a:t>
            </a: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r>
              <a:rPr lang="en-US" sz="1200" b="1" dirty="0">
                <a:solidFill>
                  <a:srgbClr val="0070C0"/>
                </a:solidFill>
                <a:latin typeface="Cambria" panose="02040503050406030204" pitchFamily="18" charset="0"/>
                <a:ea typeface="Cambria" panose="02040503050406030204" pitchFamily="18" charset="0"/>
              </a:rPr>
              <a:t>Fully Connected Layer: </a:t>
            </a:r>
            <a:r>
              <a:rPr lang="en-US" sz="1200" b="1" dirty="0">
                <a:latin typeface="Cambria" panose="02040503050406030204" pitchFamily="18" charset="0"/>
                <a:ea typeface="Cambria" panose="02040503050406030204" pitchFamily="18" charset="0"/>
              </a:rPr>
              <a:t>This layer connects all neurons in the previous layer to all neurons in the next layer, and performs a linear transformation followed by a non-linear activation function.</a:t>
            </a: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r>
              <a:rPr lang="en-US" sz="1200" b="1" dirty="0">
                <a:solidFill>
                  <a:srgbClr val="0070C0"/>
                </a:solidFill>
                <a:latin typeface="Cambria" panose="02040503050406030204" pitchFamily="18" charset="0"/>
                <a:ea typeface="Cambria" panose="02040503050406030204" pitchFamily="18" charset="0"/>
              </a:rPr>
              <a:t>Dropout Layer: </a:t>
            </a:r>
            <a:r>
              <a:rPr lang="en-US" sz="1200" b="1" dirty="0">
                <a:latin typeface="Cambria" panose="02040503050406030204" pitchFamily="18" charset="0"/>
                <a:ea typeface="Cambria" panose="02040503050406030204" pitchFamily="18" charset="0"/>
              </a:rPr>
              <a:t>This layer randomly drops out a proportion of the inputs to the next layer during training to prevent overfitting.</a:t>
            </a: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r>
              <a:rPr lang="en-US" sz="1200" b="1" dirty="0">
                <a:solidFill>
                  <a:srgbClr val="0070C0"/>
                </a:solidFill>
                <a:latin typeface="Cambria" panose="02040503050406030204" pitchFamily="18" charset="0"/>
                <a:ea typeface="Cambria" panose="02040503050406030204" pitchFamily="18" charset="0"/>
              </a:rPr>
              <a:t>Batch Normalization Layer: </a:t>
            </a:r>
            <a:r>
              <a:rPr lang="en-US" sz="1200" b="1" dirty="0">
                <a:latin typeface="Cambria" panose="02040503050406030204" pitchFamily="18" charset="0"/>
                <a:ea typeface="Cambria" panose="02040503050406030204" pitchFamily="18" charset="0"/>
              </a:rPr>
              <a:t>This layer normalizes the input to each layer, improving the stability of the network during training.</a:t>
            </a: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r>
              <a:rPr lang="en-US" sz="1200" b="1" dirty="0">
                <a:solidFill>
                  <a:srgbClr val="0070C0"/>
                </a:solidFill>
                <a:latin typeface="Cambria" panose="02040503050406030204" pitchFamily="18" charset="0"/>
                <a:ea typeface="Cambria" panose="02040503050406030204" pitchFamily="18" charset="0"/>
              </a:rPr>
              <a:t>Activation Layer: </a:t>
            </a:r>
            <a:r>
              <a:rPr lang="en-US" sz="1200" b="1" dirty="0">
                <a:latin typeface="Cambria" panose="02040503050406030204" pitchFamily="18" charset="0"/>
                <a:ea typeface="Cambria" panose="02040503050406030204" pitchFamily="18" charset="0"/>
              </a:rPr>
              <a:t>This layer applies a non-linear activation function to the output of the previous layer.</a:t>
            </a: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endParaRPr lang="en-US" sz="1200" b="1" dirty="0">
              <a:latin typeface="Cambria" panose="02040503050406030204" pitchFamily="18" charset="0"/>
              <a:ea typeface="Cambria" panose="02040503050406030204" pitchFamily="18" charset="0"/>
            </a:endParaRPr>
          </a:p>
          <a:p>
            <a:pPr marL="342900" indent="-342900" algn="just">
              <a:buFont typeface="+mj-lt"/>
              <a:buAutoNum type="arabicPeriod"/>
            </a:pPr>
            <a:r>
              <a:rPr lang="en-US" sz="1200" b="1" dirty="0" err="1">
                <a:solidFill>
                  <a:srgbClr val="0070C0"/>
                </a:solidFill>
                <a:latin typeface="Cambria" panose="02040503050406030204" pitchFamily="18" charset="0"/>
                <a:ea typeface="Cambria" panose="02040503050406030204" pitchFamily="18" charset="0"/>
              </a:rPr>
              <a:t>Softmax</a:t>
            </a:r>
            <a:r>
              <a:rPr lang="en-US" sz="1200" b="1" dirty="0">
                <a:solidFill>
                  <a:srgbClr val="0070C0"/>
                </a:solidFill>
                <a:latin typeface="Cambria" panose="02040503050406030204" pitchFamily="18" charset="0"/>
                <a:ea typeface="Cambria" panose="02040503050406030204" pitchFamily="18" charset="0"/>
              </a:rPr>
              <a:t> Layer: </a:t>
            </a:r>
            <a:r>
              <a:rPr lang="en-US" sz="1200" b="1" dirty="0">
                <a:latin typeface="Cambria" panose="02040503050406030204" pitchFamily="18" charset="0"/>
                <a:ea typeface="Cambria" panose="02040503050406030204" pitchFamily="18" charset="0"/>
              </a:rPr>
              <a:t>This layer is typically used as the output layer for classification problems. It computes the probabilities of each class and outputs the class with the highest probability.</a:t>
            </a:r>
            <a:endParaRPr lang="en-US" sz="1200" b="1" dirty="0">
              <a:latin typeface="Cambria" panose="02040503050406030204" pitchFamily="18" charset="0"/>
              <a:ea typeface="Cambria" panose="02040503050406030204" pitchFamily="18" charset="0"/>
            </a:endParaRPr>
          </a:p>
          <a:p>
            <a:pPr marL="342900" indent="-342900">
              <a:buFont typeface="+mj-lt"/>
              <a:buAutoNum type="arabicPeriod"/>
            </a:pPr>
            <a:endParaRPr lang="en-IN" sz="1200" b="1" dirty="0">
              <a:latin typeface="Cambria" panose="02040503050406030204" pitchFamily="18" charset="0"/>
              <a:ea typeface="Cambria" panose="02040503050406030204" pitchFamily="18" charset="0"/>
            </a:endParaRPr>
          </a:p>
          <a:p>
            <a:pPr marL="342900" indent="-342900">
              <a:buFont typeface="+mj-lt"/>
              <a:buAutoNum type="arabicPeriod"/>
            </a:pPr>
            <a:endParaRPr lang="en-IN" sz="1200" b="1" dirty="0">
              <a:latin typeface="Cambria" panose="02040503050406030204" pitchFamily="18" charset="0"/>
              <a:ea typeface="Cambria" panose="020405030504060302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solidFill>
                  <a:schemeClr val="bg1"/>
                </a:solidFill>
                <a:latin typeface="Georgia" panose="02040502050405020303" pitchFamily="18" charset="0"/>
              </a:rPr>
              <a:t>CONVOLUTION LAYER</a:t>
            </a:r>
            <a:endParaRPr lang="en-IN" dirty="0">
              <a:solidFill>
                <a:schemeClr val="bg1"/>
              </a:solidFill>
              <a:latin typeface="Georgia" panose="02040502050405020303" pitchFamily="18" charset="0"/>
            </a:endParaRPr>
          </a:p>
        </p:txBody>
      </p:sp>
      <p:sp>
        <p:nvSpPr>
          <p:cNvPr id="3" name="TextBox 2"/>
          <p:cNvSpPr txBox="1"/>
          <p:nvPr/>
        </p:nvSpPr>
        <p:spPr>
          <a:xfrm>
            <a:off x="990600" y="1371600"/>
            <a:ext cx="7162800" cy="526224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effectLst/>
                <a:latin typeface="Cambria" panose="02040503050406030204" pitchFamily="18" charset="0"/>
                <a:ea typeface="Cambria" panose="02040503050406030204" pitchFamily="18" charset="0"/>
              </a:rPr>
              <a:t>The </a:t>
            </a:r>
            <a:r>
              <a:rPr lang="en-US" altLang="en-US" sz="1600" b="1" dirty="0">
                <a:latin typeface="Cambria" panose="02040503050406030204" pitchFamily="18" charset="0"/>
                <a:ea typeface="Cambria" panose="02040503050406030204" pitchFamily="18" charset="0"/>
              </a:rPr>
              <a:t>C</a:t>
            </a:r>
            <a:r>
              <a:rPr kumimoji="0" lang="en-US" altLang="en-US" sz="1600" b="1" i="0" u="none" strike="noStrike" cap="none" normalizeH="0" baseline="0" dirty="0">
                <a:effectLst/>
                <a:latin typeface="Cambria" panose="02040503050406030204" pitchFamily="18" charset="0"/>
                <a:ea typeface="Cambria" panose="02040503050406030204" pitchFamily="18" charset="0"/>
              </a:rPr>
              <a:t>onvolution layer </a:t>
            </a:r>
            <a:r>
              <a:rPr kumimoji="0" lang="en-US" altLang="en-US" sz="1600" b="0" i="0" u="none" strike="noStrike" cap="none" normalizeH="0" baseline="0" dirty="0">
                <a:effectLst/>
                <a:latin typeface="Cambria" panose="02040503050406030204" pitchFamily="18" charset="0"/>
                <a:ea typeface="Cambria" panose="02040503050406030204" pitchFamily="18" charset="0"/>
              </a:rPr>
              <a:t>is the core component of a CNN. It performs a convolution operation on the input data using a set of learnable filters or kernels. The output of a convolution layer is a set of feature maps that represent different aspects of the input data.</a:t>
            </a: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effectLst/>
                <a:latin typeface="Cambria" panose="02040503050406030204" pitchFamily="18" charset="0"/>
                <a:ea typeface="Cambria" panose="02040503050406030204" pitchFamily="18" charset="0"/>
              </a:rPr>
              <a:t>The convolution operation can be expressed mathematically as follows:</a:t>
            </a: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US" altLang="en-US" sz="1600" dirty="0">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US" altLang="en-US" sz="1600" dirty="0">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US" altLang="en-US" sz="1600" dirty="0">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effectLst/>
                <a:latin typeface="Cambria" panose="02040503050406030204" pitchFamily="18" charset="0"/>
                <a:ea typeface="Cambria" panose="02040503050406030204" pitchFamily="18" charset="0"/>
              </a:rPr>
              <a:t>where,</a:t>
            </a: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effectLst/>
                <a:latin typeface="Cambria" panose="02040503050406030204" pitchFamily="18" charset="0"/>
                <a:ea typeface="Cambria" panose="02040503050406030204" pitchFamily="18" charset="0"/>
              </a:rPr>
              <a:t> I is the input data of size H x W x C,</a:t>
            </a: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effectLst/>
                <a:latin typeface="Cambria" panose="02040503050406030204" pitchFamily="18" charset="0"/>
                <a:ea typeface="Cambria" panose="02040503050406030204" pitchFamily="18" charset="0"/>
              </a:rPr>
              <a:t> K is the convolution kernel of size M x N x C,</a:t>
            </a: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pPr>
            <a:r>
              <a:rPr lang="en-US" altLang="en-US" sz="1600" dirty="0">
                <a:latin typeface="Cambria" panose="02040503050406030204" pitchFamily="18" charset="0"/>
                <a:ea typeface="Cambria" panose="02040503050406030204" pitchFamily="18" charset="0"/>
              </a:rPr>
              <a:t>  </a:t>
            </a:r>
            <a:r>
              <a:rPr kumimoji="0" lang="en-US" altLang="en-US" sz="1600" b="0" i="0" u="none" strike="noStrike" cap="none" normalizeH="0" baseline="0" dirty="0">
                <a:effectLst/>
                <a:latin typeface="Cambria" panose="02040503050406030204" pitchFamily="18" charset="0"/>
                <a:ea typeface="Cambria" panose="02040503050406030204" pitchFamily="18" charset="0"/>
              </a:rPr>
              <a:t>denotes the convolution operation,</a:t>
            </a: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err="1">
                <a:effectLst/>
                <a:latin typeface="Cambria" panose="02040503050406030204" pitchFamily="18" charset="0"/>
                <a:ea typeface="Cambria" panose="02040503050406030204" pitchFamily="18" charset="0"/>
              </a:rPr>
              <a:t> i</a:t>
            </a:r>
            <a:r>
              <a:rPr kumimoji="0" lang="en-US" altLang="en-US" sz="1600" b="0" i="0" u="none" strike="noStrike" cap="none" normalizeH="0" baseline="0" dirty="0">
                <a:effectLst/>
                <a:latin typeface="Cambria" panose="02040503050406030204" pitchFamily="18" charset="0"/>
                <a:ea typeface="Cambria" panose="02040503050406030204" pitchFamily="18" charset="0"/>
              </a:rPr>
              <a:t> and j are the spatial coordinates of the output feature map, and</a:t>
            </a: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sz="1600" b="0" i="0" u="none" strike="noStrike" cap="none" normalizeH="0" baseline="0" dirty="0">
                <a:effectLst/>
                <a:latin typeface="Cambria" panose="02040503050406030204" pitchFamily="18" charset="0"/>
                <a:ea typeface="Cambria" panose="02040503050406030204" pitchFamily="18" charset="0"/>
              </a:rPr>
              <a:t> H, W, C are the height, width, and number of channels of the input data, respectively.</a:t>
            </a: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effectLst/>
              <a:latin typeface="Cambria" panose="02040503050406030204" pitchFamily="18" charset="0"/>
              <a:ea typeface="Cambria" panose="02040503050406030204" pitchFamily="18" charset="0"/>
            </a:endParaRPr>
          </a:p>
          <a:p>
            <a:pPr algn="just"/>
            <a:endParaRPr lang="en-IN" sz="1600" dirty="0">
              <a:latin typeface="Cambria" panose="02040503050406030204" pitchFamily="18" charset="0"/>
              <a:ea typeface="Cambria" panose="02040503050406030204" pitchFamily="18" charset="0"/>
            </a:endParaRPr>
          </a:p>
          <a:p>
            <a:pPr algn="just"/>
            <a:endParaRPr lang="en-IN" sz="1600" dirty="0">
              <a:latin typeface="Cambria" panose="02040503050406030204" pitchFamily="18" charset="0"/>
              <a:ea typeface="Cambria" panose="02040503050406030204" pitchFamily="18" charset="0"/>
            </a:endParaRPr>
          </a:p>
        </p:txBody>
      </p:sp>
      <p:pic>
        <p:nvPicPr>
          <p:cNvPr id="4" name="Picture 4" descr="convolution formula"/>
          <p:cNvPicPr>
            <a:picLocks noChangeAspect="1" noChangeArrowheads="1"/>
          </p:cNvPicPr>
          <p:nvPr/>
        </p:nvPicPr>
        <p:blipFill>
          <a:blip r:embed="rId1">
            <a:lum bright="-30000"/>
            <a:extLst>
              <a:ext uri="{28A0092B-C50C-407E-A947-70E740481C1C}">
                <a14:useLocalDpi xmlns:a14="http://schemas.microsoft.com/office/drawing/2010/main" val="0"/>
              </a:ext>
            </a:extLst>
          </a:blip>
          <a:srcRect/>
          <a:stretch>
            <a:fillRect/>
          </a:stretch>
        </p:blipFill>
        <p:spPr bwMode="auto">
          <a:xfrm>
            <a:off x="2438400" y="2971800"/>
            <a:ext cx="4483683" cy="76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chemeClr val="bg1"/>
                </a:solidFill>
                <a:latin typeface="Georgia" panose="02040502050405020303" pitchFamily="18" charset="0"/>
              </a:rPr>
              <a:t>POOLING</a:t>
            </a:r>
            <a:r>
              <a:rPr lang="en-IN" b="1" dirty="0">
                <a:solidFill>
                  <a:schemeClr val="bg1"/>
                </a:solidFill>
                <a:latin typeface="Georgia" panose="02040502050405020303" pitchFamily="18" charset="0"/>
              </a:rPr>
              <a:t> LAYER</a:t>
            </a:r>
            <a:endParaRPr lang="en-IN" dirty="0">
              <a:solidFill>
                <a:schemeClr val="bg1"/>
              </a:solidFill>
              <a:latin typeface="Georgia" panose="02040502050405020303" pitchFamily="18" charset="0"/>
            </a:endParaRPr>
          </a:p>
        </p:txBody>
      </p:sp>
      <p:sp>
        <p:nvSpPr>
          <p:cNvPr id="3" name="TextBox 2"/>
          <p:cNvSpPr txBox="1"/>
          <p:nvPr/>
        </p:nvSpPr>
        <p:spPr>
          <a:xfrm>
            <a:off x="1142999" y="1447939"/>
            <a:ext cx="6858000" cy="427672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a:t>
            </a:r>
            <a:r>
              <a:rPr lang="en-US" altLang="en-US" sz="1600" b="1" dirty="0">
                <a:solidFill>
                  <a:schemeClr val="tx1"/>
                </a:solidFill>
                <a:latin typeface="Cambria" panose="02040503050406030204" pitchFamily="18" charset="0"/>
                <a:ea typeface="Cambria" panose="02040503050406030204" pitchFamily="18" charset="0"/>
              </a:rPr>
              <a:t>P</a:t>
            </a:r>
            <a:r>
              <a:rPr kumimoji="0" lang="en-US" altLang="en-US" sz="16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ooling layer </a:t>
            </a: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is used to down sample the feature maps produced by the convolutional layer. Max pooling is the most commonly used pooling operation, which selects the maximum value in a given window of the feature map. The output of a pooling layer is a set of down sampled feature maps.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max pooling operation can be expressed mathematically as follows: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US" altLang="en-US" sz="1600" dirty="0">
              <a:solidFill>
                <a:schemeClr val="tx1"/>
              </a:solidFill>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where,</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I is the input feature map of size H x W x C, O is the output feature map of size H/K x W/L x C, K and L are the size of the pooling window in the spatial dimensions, m and n are the spatial coordinates of the pooling window, c is the channel index, and the max operation selects the maximum value in the pooling window.</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pic>
        <p:nvPicPr>
          <p:cNvPr id="4" name="Picture 4" descr="max pooling formula"/>
          <p:cNvPicPr>
            <a:picLocks noChangeAspect="1" noChangeArrowheads="1"/>
          </p:cNvPicPr>
          <p:nvPr/>
        </p:nvPicPr>
        <p:blipFill>
          <a:blip r:embed="rId1">
            <a:lum bright="-6000"/>
            <a:extLst>
              <a:ext uri="{BEBA8EAE-BF5A-486C-A8C5-ECC9F3942E4B}">
                <a14:imgProps xmlns:a14="http://schemas.microsoft.com/office/drawing/2010/main">
                  <a14:imgLayer r:embed="rId2">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133600" y="3191373"/>
            <a:ext cx="5311919" cy="627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1_Office Theme">
  <a:themeElements>
    <a:clrScheme name="HITAM1">
      <a:dk1>
        <a:srgbClr val="262626"/>
      </a:dk1>
      <a:lt1>
        <a:srgbClr val="FFFFFF"/>
      </a:lt1>
      <a:dk2>
        <a:srgbClr val="1F497D"/>
      </a:dk2>
      <a:lt2>
        <a:srgbClr val="EEECE1"/>
      </a:lt2>
      <a:accent1>
        <a:srgbClr val="2B7D1D"/>
      </a:accent1>
      <a:accent2>
        <a:srgbClr val="7CD14B"/>
      </a:accent2>
      <a:accent3>
        <a:srgbClr val="9BBB59"/>
      </a:accent3>
      <a:accent4>
        <a:srgbClr val="FFDD00"/>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HITAM1">
      <a:dk1>
        <a:srgbClr val="262626"/>
      </a:dk1>
      <a:lt1>
        <a:srgbClr val="FFFFFF"/>
      </a:lt1>
      <a:dk2>
        <a:srgbClr val="358AF3"/>
      </a:dk2>
      <a:lt2>
        <a:srgbClr val="EEECE1"/>
      </a:lt2>
      <a:accent1>
        <a:srgbClr val="2B7D1D"/>
      </a:accent1>
      <a:accent2>
        <a:srgbClr val="7CD14B"/>
      </a:accent2>
      <a:accent3>
        <a:srgbClr val="9BBB59"/>
      </a:accent3>
      <a:accent4>
        <a:srgbClr val="FFDD00"/>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HITAM1">
      <a:dk1>
        <a:srgbClr val="262626"/>
      </a:dk1>
      <a:lt1>
        <a:srgbClr val="FFFFFF"/>
      </a:lt1>
      <a:dk2>
        <a:srgbClr val="1F497D"/>
      </a:dk2>
      <a:lt2>
        <a:srgbClr val="EEECE1"/>
      </a:lt2>
      <a:accent1>
        <a:srgbClr val="2B7D1D"/>
      </a:accent1>
      <a:accent2>
        <a:srgbClr val="7CD14B"/>
      </a:accent2>
      <a:accent3>
        <a:srgbClr val="9BBB59"/>
      </a:accent3>
      <a:accent4>
        <a:srgbClr val="FFDD00"/>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24705</Words>
  <PresentationFormat>On-screen Show (4:3)</PresentationFormat>
  <Paragraphs>611</Paragraphs>
  <Slides>39</Slides>
  <Notes>2</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39</vt:i4>
      </vt:variant>
    </vt:vector>
  </HeadingPairs>
  <TitlesOfParts>
    <vt:vector size="56" baseType="lpstr">
      <vt:lpstr>Arial</vt:lpstr>
      <vt:lpstr>SimSun</vt:lpstr>
      <vt:lpstr>Wingdings</vt:lpstr>
      <vt:lpstr>Arial</vt:lpstr>
      <vt:lpstr>Calibri</vt:lpstr>
      <vt:lpstr>Times New Roman</vt:lpstr>
      <vt:lpstr>Times New Roman</vt:lpstr>
      <vt:lpstr>Georgia</vt:lpstr>
      <vt:lpstr>Arial MT</vt:lpstr>
      <vt:lpstr>Cambria</vt:lpstr>
      <vt:lpstr>Cambria</vt:lpstr>
      <vt:lpstr>Georgia</vt:lpstr>
      <vt:lpstr>Microsoft YaHei</vt:lpstr>
      <vt:lpstr>Arial Unicode MS</vt:lpstr>
      <vt:lpstr>1_Office Theme</vt:lpstr>
      <vt:lpstr>2_Office Theme</vt:lpstr>
      <vt:lpstr>4_Office Theme</vt:lpstr>
      <vt:lpstr>PowerPoint 演示文稿</vt:lpstr>
      <vt:lpstr>LIST OF CONTENTS</vt:lpstr>
      <vt:lpstr>OBJECTIVES</vt:lpstr>
      <vt:lpstr>MOTIVATION</vt:lpstr>
      <vt:lpstr>LITERATURE SURVEY</vt:lpstr>
      <vt:lpstr>INTRODUCTION</vt:lpstr>
      <vt:lpstr>CNN LAYERS</vt:lpstr>
      <vt:lpstr>CONVOLUTION LAYER</vt:lpstr>
      <vt:lpstr>POOLING LAYER</vt:lpstr>
      <vt:lpstr>ACTIVATION LAYER</vt:lpstr>
      <vt:lpstr>BATCH NORMALIZATION LAYER</vt:lpstr>
      <vt:lpstr>DROPOUT LAYER</vt:lpstr>
      <vt:lpstr>Example Of A CNN Architecture For Facial Expression Recognition</vt:lpstr>
      <vt:lpstr>PowerPoint 演示文稿</vt:lpstr>
      <vt:lpstr>PowerPoint 演示文稿</vt:lpstr>
      <vt:lpstr>PowerPoint 演示文稿</vt:lpstr>
      <vt:lpstr>FEED FORWARD NEURAL NETWORK </vt:lpstr>
      <vt:lpstr>COLOR CLASSIFICATION USING FFNS</vt:lpstr>
      <vt:lpstr>PROJECT - 1</vt:lpstr>
      <vt:lpstr>SOURCE CODE - 1 (Implemented in MATLAB)</vt:lpstr>
      <vt:lpstr>EXECUTION RESULTS </vt:lpstr>
      <vt:lpstr>RESULTS AND ANALYSIS</vt:lpstr>
      <vt:lpstr>PowerPoint 演示文稿</vt:lpstr>
      <vt:lpstr>DEVELOPMENT OF PROJECT - 1</vt:lpstr>
      <vt:lpstr>SOURCE CODE - 2 (Implemented in MATLAB) PREDICTION OF COLORS IN MATLAB </vt:lpstr>
      <vt:lpstr>PowerPoint 演示文稿</vt:lpstr>
      <vt:lpstr>BLOCK DIAGRAM</vt:lpstr>
      <vt:lpstr>CIRCUIT DIAGRAM</vt:lpstr>
      <vt:lpstr>FLOW CHART - 1</vt:lpstr>
      <vt:lpstr>FLOW CHART - 2</vt:lpstr>
      <vt:lpstr>EXECUTION RESULTS </vt:lpstr>
      <vt:lpstr>SOURCE CODE - 3 (Implemented in ENERGIA) PREDICTION OF COLORS IN MATLAB </vt:lpstr>
      <vt:lpstr>PowerPoint 演示文稿</vt:lpstr>
      <vt:lpstr>SOFTWARE EXECUTION RESULTS </vt:lpstr>
      <vt:lpstr>PowerPoint 演示文稿</vt:lpstr>
      <vt:lpstr>ADVANTAGES OF CNN - KNN</vt:lpstr>
      <vt:lpstr>APPLICATIONS </vt:lpstr>
      <vt:lpstr>REFERENCES</vt:lpstr>
      <vt:lpstr>PowerPoint 演示文稿</vt:lpstr>
    </vt:vector>
  </TitlesOfParts>
  <LinksUpToDate>false</LinksUpToDate>
  <SharedDoc>false</SharedDoc>
  <HyperlinksChanged>false</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revision>227</cp:revision>
  <dcterms:created xsi:type="dcterms:W3CDTF">2021-01-28T19:44:00Z</dcterms:created>
  <dcterms:modified xsi:type="dcterms:W3CDTF">2023-08-10T12:11:39Z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843D6AEE0B4C46638DEFA3BA6C38FB32</vt:lpwstr>
  </property>
  <property fmtid="{D5CDD505-2E9C-101B-9397-08002B2CF9AE}" pid="3" name="KSOProductBuildVer">
    <vt:lpwstr>1033-11.2.0.11417</vt:lpwstr>
  </property>
</Properties>
</file>